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notesMasterIdLst>
    <p:notesMasterId r:id="rId33"/>
  </p:notesMasterIdLst>
  <p:handoutMasterIdLst>
    <p:handoutMasterId r:id="rId34"/>
  </p:handoutMasterIdLst>
  <p:sldIdLst>
    <p:sldId id="1504" r:id="rId2"/>
    <p:sldId id="1486" r:id="rId3"/>
    <p:sldId id="1485" r:id="rId4"/>
    <p:sldId id="1554" r:id="rId5"/>
    <p:sldId id="1555" r:id="rId6"/>
    <p:sldId id="1528" r:id="rId7"/>
    <p:sldId id="1548" r:id="rId8"/>
    <p:sldId id="1549" r:id="rId9"/>
    <p:sldId id="1550" r:id="rId10"/>
    <p:sldId id="1552" r:id="rId11"/>
    <p:sldId id="1556" r:id="rId12"/>
    <p:sldId id="1557" r:id="rId13"/>
    <p:sldId id="1558" r:id="rId14"/>
    <p:sldId id="1544" r:id="rId15"/>
    <p:sldId id="1551" r:id="rId16"/>
    <p:sldId id="1532" r:id="rId17"/>
    <p:sldId id="1572" r:id="rId18"/>
    <p:sldId id="1533" r:id="rId19"/>
    <p:sldId id="1566" r:id="rId20"/>
    <p:sldId id="1568" r:id="rId21"/>
    <p:sldId id="1569" r:id="rId22"/>
    <p:sldId id="1570" r:id="rId23"/>
    <p:sldId id="1573" r:id="rId24"/>
    <p:sldId id="1559" r:id="rId25"/>
    <p:sldId id="1560" r:id="rId26"/>
    <p:sldId id="1537" r:id="rId27"/>
    <p:sldId id="1539" r:id="rId28"/>
    <p:sldId id="1540" r:id="rId29"/>
    <p:sldId id="1541" r:id="rId30"/>
    <p:sldId id="1547" r:id="rId31"/>
    <p:sldId id="1521" r:id="rId32"/>
  </p:sldIdLst>
  <p:sldSz cx="12192000" cy="6858000"/>
  <p:notesSz cx="6858000"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etttin işeri" initials="ai"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003399"/>
    <a:srgbClr val="9A9AE6"/>
    <a:srgbClr val="333399"/>
    <a:srgbClr val="6666FF"/>
    <a:srgbClr val="3366CC"/>
    <a:srgbClr val="3399FF"/>
    <a:srgbClr val="B7DBFF"/>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autoAdjust="0"/>
    <p:restoredTop sz="94434" autoAdjust="0"/>
  </p:normalViewPr>
  <p:slideViewPr>
    <p:cSldViewPr snapToGrid="0">
      <p:cViewPr>
        <p:scale>
          <a:sx n="75" d="100"/>
          <a:sy n="75" d="100"/>
        </p:scale>
        <p:origin x="-1504" y="-576"/>
      </p:cViewPr>
      <p:guideLst>
        <p:guide orient="horz" pos="2160"/>
        <p:guide pos="3840"/>
      </p:guideLst>
    </p:cSldViewPr>
  </p:slideViewPr>
  <p:outlineViewPr>
    <p:cViewPr>
      <p:scale>
        <a:sx n="33" d="100"/>
        <a:sy n="33" d="100"/>
      </p:scale>
      <p:origin x="0" y="-690"/>
    </p:cViewPr>
  </p:outlineViewPr>
  <p:notesTextViewPr>
    <p:cViewPr>
      <p:scale>
        <a:sx n="1" d="1"/>
        <a:sy n="1" d="1"/>
      </p:scale>
      <p:origin x="0" y="0"/>
    </p:cViewPr>
  </p:notesTextViewPr>
  <p:notesViewPr>
    <p:cSldViewPr snapToGrid="0">
      <p:cViewPr varScale="1">
        <p:scale>
          <a:sx n="54" d="100"/>
          <a:sy n="54" d="100"/>
        </p:scale>
        <p:origin x="1794" y="78"/>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72547" cy="496888"/>
          </a:xfrm>
          <a:prstGeom prst="rect">
            <a:avLst/>
          </a:prstGeom>
        </p:spPr>
        <p:txBody>
          <a:bodyPr vert="horz" lIns="91879" tIns="45939" rIns="91879" bIns="45939" rtlCol="0"/>
          <a:lstStyle>
            <a:lvl1pPr algn="l">
              <a:defRPr sz="1200"/>
            </a:lvl1pPr>
          </a:lstStyle>
          <a:p>
            <a:endParaRPr lang="tr-TR"/>
          </a:p>
        </p:txBody>
      </p:sp>
      <p:sp>
        <p:nvSpPr>
          <p:cNvPr id="3" name="Veri Yer Tutucusu 2"/>
          <p:cNvSpPr>
            <a:spLocks noGrp="1"/>
          </p:cNvSpPr>
          <p:nvPr>
            <p:ph type="dt" sz="quarter" idx="1"/>
          </p:nvPr>
        </p:nvSpPr>
        <p:spPr>
          <a:xfrm>
            <a:off x="3883853" y="0"/>
            <a:ext cx="2972547" cy="496888"/>
          </a:xfrm>
          <a:prstGeom prst="rect">
            <a:avLst/>
          </a:prstGeom>
        </p:spPr>
        <p:txBody>
          <a:bodyPr vert="horz" lIns="91879" tIns="45939" rIns="91879" bIns="45939" rtlCol="0"/>
          <a:lstStyle>
            <a:lvl1pPr algn="r">
              <a:defRPr sz="1200"/>
            </a:lvl1pPr>
          </a:lstStyle>
          <a:p>
            <a:fld id="{FBF373E3-83C0-4AAC-9430-8102D5EFE502}" type="datetimeFigureOut">
              <a:rPr lang="tr-TR" smtClean="0"/>
              <a:t>19.09.19</a:t>
            </a:fld>
            <a:endParaRPr lang="tr-TR"/>
          </a:p>
        </p:txBody>
      </p:sp>
      <p:sp>
        <p:nvSpPr>
          <p:cNvPr id="4" name="Altbilgi Yer Tutucusu 3"/>
          <p:cNvSpPr>
            <a:spLocks noGrp="1"/>
          </p:cNvSpPr>
          <p:nvPr>
            <p:ph type="ftr" sz="quarter" idx="2"/>
          </p:nvPr>
        </p:nvSpPr>
        <p:spPr>
          <a:xfrm>
            <a:off x="1" y="9429751"/>
            <a:ext cx="2972547" cy="496888"/>
          </a:xfrm>
          <a:prstGeom prst="rect">
            <a:avLst/>
          </a:prstGeom>
        </p:spPr>
        <p:txBody>
          <a:bodyPr vert="horz" lIns="91879" tIns="45939" rIns="91879" bIns="45939" rtlCol="0" anchor="b"/>
          <a:lstStyle>
            <a:lvl1pPr algn="l">
              <a:defRPr sz="1200"/>
            </a:lvl1pPr>
          </a:lstStyle>
          <a:p>
            <a:endParaRPr lang="tr-TR"/>
          </a:p>
        </p:txBody>
      </p:sp>
      <p:sp>
        <p:nvSpPr>
          <p:cNvPr id="5" name="Slayt Numarası Yer Tutucusu 4"/>
          <p:cNvSpPr>
            <a:spLocks noGrp="1"/>
          </p:cNvSpPr>
          <p:nvPr>
            <p:ph type="sldNum" sz="quarter" idx="3"/>
          </p:nvPr>
        </p:nvSpPr>
        <p:spPr>
          <a:xfrm>
            <a:off x="3883853" y="9429751"/>
            <a:ext cx="2972547" cy="496888"/>
          </a:xfrm>
          <a:prstGeom prst="rect">
            <a:avLst/>
          </a:prstGeom>
        </p:spPr>
        <p:txBody>
          <a:bodyPr vert="horz" lIns="91879" tIns="45939" rIns="91879" bIns="45939" rtlCol="0" anchor="b"/>
          <a:lstStyle>
            <a:lvl1pPr algn="r">
              <a:defRPr sz="1200"/>
            </a:lvl1pPr>
          </a:lstStyle>
          <a:p>
            <a:fld id="{0989B28B-0632-44F3-862E-40C14754692E}" type="slidenum">
              <a:rPr lang="tr-TR" smtClean="0"/>
              <a:t>‹#›</a:t>
            </a:fld>
            <a:endParaRPr lang="tr-TR"/>
          </a:p>
        </p:txBody>
      </p:sp>
    </p:spTree>
    <p:extLst>
      <p:ext uri="{BB962C8B-B14F-4D97-AF65-F5344CB8AC3E}">
        <p14:creationId xmlns:p14="http://schemas.microsoft.com/office/powerpoint/2010/main" val="31643513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879" tIns="45939" rIns="91879" bIns="45939" rtlCol="0"/>
          <a:lstStyle>
            <a:lvl1pPr algn="l">
              <a:defRPr sz="1200"/>
            </a:lvl1pPr>
          </a:lstStyle>
          <a:p>
            <a:endParaRPr lang="tr-TR"/>
          </a:p>
        </p:txBody>
      </p:sp>
      <p:sp>
        <p:nvSpPr>
          <p:cNvPr id="3" name="Date Placeholder 2"/>
          <p:cNvSpPr>
            <a:spLocks noGrp="1"/>
          </p:cNvSpPr>
          <p:nvPr>
            <p:ph type="dt" idx="1"/>
          </p:nvPr>
        </p:nvSpPr>
        <p:spPr>
          <a:xfrm>
            <a:off x="3884614" y="0"/>
            <a:ext cx="2971800" cy="498056"/>
          </a:xfrm>
          <a:prstGeom prst="rect">
            <a:avLst/>
          </a:prstGeom>
        </p:spPr>
        <p:txBody>
          <a:bodyPr vert="horz" lIns="91879" tIns="45939" rIns="91879" bIns="45939" rtlCol="0"/>
          <a:lstStyle>
            <a:lvl1pPr algn="r">
              <a:defRPr sz="1200"/>
            </a:lvl1pPr>
          </a:lstStyle>
          <a:p>
            <a:fld id="{D807F85D-63D9-430C-A9B3-5D9D95127883}" type="datetimeFigureOut">
              <a:rPr lang="tr-TR" smtClean="0"/>
              <a:t>19.09.19</a:t>
            </a:fld>
            <a:endParaRPr lang="tr-TR"/>
          </a:p>
        </p:txBody>
      </p:sp>
      <p:sp>
        <p:nvSpPr>
          <p:cNvPr id="4" name="Slide Image Placeholder 3"/>
          <p:cNvSpPr>
            <a:spLocks noGrp="1" noRot="1" noChangeAspect="1"/>
          </p:cNvSpPr>
          <p:nvPr>
            <p:ph type="sldImg" idx="2"/>
          </p:nvPr>
        </p:nvSpPr>
        <p:spPr>
          <a:xfrm>
            <a:off x="450850" y="1241425"/>
            <a:ext cx="5956300" cy="3349625"/>
          </a:xfrm>
          <a:prstGeom prst="rect">
            <a:avLst/>
          </a:prstGeom>
          <a:noFill/>
          <a:ln w="12700">
            <a:solidFill>
              <a:prstClr val="black"/>
            </a:solidFill>
          </a:ln>
        </p:spPr>
        <p:txBody>
          <a:bodyPr vert="horz" lIns="91879" tIns="45939" rIns="91879" bIns="45939" rtlCol="0" anchor="ctr"/>
          <a:lstStyle/>
          <a:p>
            <a:endParaRPr lang="tr-TR"/>
          </a:p>
        </p:txBody>
      </p:sp>
      <p:sp>
        <p:nvSpPr>
          <p:cNvPr id="5" name="Notes Placeholder 4"/>
          <p:cNvSpPr>
            <a:spLocks noGrp="1"/>
          </p:cNvSpPr>
          <p:nvPr>
            <p:ph type="body" sz="quarter" idx="3"/>
          </p:nvPr>
        </p:nvSpPr>
        <p:spPr>
          <a:xfrm>
            <a:off x="685801" y="4777194"/>
            <a:ext cx="5486400" cy="3908614"/>
          </a:xfrm>
          <a:prstGeom prst="rect">
            <a:avLst/>
          </a:prstGeom>
        </p:spPr>
        <p:txBody>
          <a:bodyPr vert="horz" lIns="91879" tIns="45939" rIns="91879" bIns="459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9428584"/>
            <a:ext cx="2971800" cy="498055"/>
          </a:xfrm>
          <a:prstGeom prst="rect">
            <a:avLst/>
          </a:prstGeom>
        </p:spPr>
        <p:txBody>
          <a:bodyPr vert="horz" lIns="91879" tIns="45939" rIns="91879" bIns="45939" rtlCol="0" anchor="b"/>
          <a:lstStyle>
            <a:lvl1pPr algn="l">
              <a:defRPr sz="1200"/>
            </a:lvl1pPr>
          </a:lstStyle>
          <a:p>
            <a:endParaRPr lang="tr-TR"/>
          </a:p>
        </p:txBody>
      </p:sp>
      <p:sp>
        <p:nvSpPr>
          <p:cNvPr id="7" name="Slide Number Placeholder 6"/>
          <p:cNvSpPr>
            <a:spLocks noGrp="1"/>
          </p:cNvSpPr>
          <p:nvPr>
            <p:ph type="sldNum" sz="quarter" idx="5"/>
          </p:nvPr>
        </p:nvSpPr>
        <p:spPr>
          <a:xfrm>
            <a:off x="3884614" y="9428584"/>
            <a:ext cx="2971800" cy="498055"/>
          </a:xfrm>
          <a:prstGeom prst="rect">
            <a:avLst/>
          </a:prstGeom>
        </p:spPr>
        <p:txBody>
          <a:bodyPr vert="horz" lIns="91879" tIns="45939" rIns="91879" bIns="45939" rtlCol="0" anchor="b"/>
          <a:lstStyle>
            <a:lvl1pPr algn="r">
              <a:defRPr sz="1200"/>
            </a:lvl1pPr>
          </a:lstStyle>
          <a:p>
            <a:fld id="{2F79E799-A1BA-4EA9-A705-1C8351B11EEA}" type="slidenum">
              <a:rPr lang="tr-TR" smtClean="0"/>
              <a:t>‹#›</a:t>
            </a:fld>
            <a:endParaRPr lang="tr-TR"/>
          </a:p>
        </p:txBody>
      </p:sp>
    </p:spTree>
    <p:extLst>
      <p:ext uri="{BB962C8B-B14F-4D97-AF65-F5344CB8AC3E}">
        <p14:creationId xmlns:p14="http://schemas.microsoft.com/office/powerpoint/2010/main" val="270487215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1239838"/>
            <a:ext cx="5937250" cy="3340100"/>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07604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41425"/>
            <a:ext cx="5956300" cy="3349625"/>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574488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41425"/>
            <a:ext cx="5956300" cy="3349625"/>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052196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1774568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218100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1239838"/>
            <a:ext cx="5937250" cy="3340100"/>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028459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5401"/>
            </a:lvl1pPr>
          </a:lstStyle>
          <a:p>
            <a:r>
              <a:rPr lang="en-US" smtClean="0"/>
              <a:t>Click to edit Master title style</a:t>
            </a:r>
            <a:endParaRPr lang="en-US" dirty="0"/>
          </a:p>
        </p:txBody>
      </p:sp>
      <p:sp>
        <p:nvSpPr>
          <p:cNvPr id="3" name="Subtitle 2"/>
          <p:cNvSpPr>
            <a:spLocks noGrp="1"/>
          </p:cNvSpPr>
          <p:nvPr>
            <p:ph type="subTitle" idx="1"/>
          </p:nvPr>
        </p:nvSpPr>
        <p:spPr>
          <a:xfrm>
            <a:off x="2589214" y="4777380"/>
            <a:ext cx="8915399" cy="1126283"/>
          </a:xfrm>
        </p:spPr>
        <p:txBody>
          <a:bodyPr anchor="t"/>
          <a:lstStyle>
            <a:lvl1pPr marL="0" indent="0" algn="l">
              <a:buNone/>
              <a:defRPr>
                <a:solidFill>
                  <a:schemeClr val="tx1">
                    <a:lumMod val="65000"/>
                    <a:lumOff val="35000"/>
                  </a:schemeClr>
                </a:solidFill>
              </a:defRPr>
            </a:lvl1pPr>
            <a:lvl2pPr marL="457243" indent="0" algn="ctr">
              <a:buNone/>
              <a:defRPr>
                <a:solidFill>
                  <a:schemeClr val="tx1">
                    <a:tint val="75000"/>
                  </a:schemeClr>
                </a:solidFill>
              </a:defRPr>
            </a:lvl2pPr>
            <a:lvl3pPr marL="914485" indent="0" algn="ctr">
              <a:buNone/>
              <a:defRPr>
                <a:solidFill>
                  <a:schemeClr val="tx1">
                    <a:tint val="75000"/>
                  </a:schemeClr>
                </a:solidFill>
              </a:defRPr>
            </a:lvl3pPr>
            <a:lvl4pPr marL="1371728" indent="0" algn="ctr">
              <a:buNone/>
              <a:defRPr>
                <a:solidFill>
                  <a:schemeClr val="tx1">
                    <a:tint val="75000"/>
                  </a:schemeClr>
                </a:solidFill>
              </a:defRPr>
            </a:lvl4pPr>
            <a:lvl5pPr marL="1828971" indent="0" algn="ctr">
              <a:buNone/>
              <a:defRPr>
                <a:solidFill>
                  <a:schemeClr val="tx1">
                    <a:tint val="75000"/>
                  </a:schemeClr>
                </a:solidFill>
              </a:defRPr>
            </a:lvl5pPr>
            <a:lvl6pPr marL="2286214" indent="0" algn="ctr">
              <a:buNone/>
              <a:defRPr>
                <a:solidFill>
                  <a:schemeClr val="tx1">
                    <a:tint val="75000"/>
                  </a:schemeClr>
                </a:solidFill>
              </a:defRPr>
            </a:lvl6pPr>
            <a:lvl7pPr marL="2743456" indent="0" algn="ctr">
              <a:buNone/>
              <a:defRPr>
                <a:solidFill>
                  <a:schemeClr val="tx1">
                    <a:tint val="75000"/>
                  </a:schemeClr>
                </a:solidFill>
              </a:defRPr>
            </a:lvl7pPr>
            <a:lvl8pPr marL="3200699" indent="0" algn="ctr">
              <a:buNone/>
              <a:defRPr>
                <a:solidFill>
                  <a:schemeClr val="tx1">
                    <a:tint val="75000"/>
                  </a:schemeClr>
                </a:solidFill>
              </a:defRPr>
            </a:lvl8pPr>
            <a:lvl9pPr marL="365794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EDA361-06C1-4477-AFEE-7C647B789D6E}" type="datetime1">
              <a:rPr lang="tr-TR" smtClean="0"/>
              <a:t>19.09.19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7" name="Freeform 6"/>
          <p:cNvSpPr/>
          <p:nvPr/>
        </p:nvSpPr>
        <p:spPr bwMode="auto">
          <a:xfrm>
            <a:off x="0" y="4323811"/>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3" y="4529541"/>
            <a:ext cx="779767" cy="365125"/>
          </a:xfrm>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428017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609601"/>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3" y="4354046"/>
            <a:ext cx="8915399" cy="1555864"/>
          </a:xfrm>
        </p:spPr>
        <p:txBody>
          <a:bodyPr anchor="ctr">
            <a:normAutofit/>
          </a:bodyPr>
          <a:lstStyle>
            <a:lvl1pPr marL="0" indent="0" algn="l">
              <a:buNone/>
              <a:defRPr sz="1800">
                <a:solidFill>
                  <a:schemeClr val="tx1">
                    <a:lumMod val="65000"/>
                    <a:lumOff val="35000"/>
                  </a:schemeClr>
                </a:solidFill>
              </a:defRPr>
            </a:lvl1pPr>
            <a:lvl2pPr marL="457243" indent="0">
              <a:buNone/>
              <a:defRPr sz="1800">
                <a:solidFill>
                  <a:schemeClr val="tx1">
                    <a:tint val="75000"/>
                  </a:schemeClr>
                </a:solidFill>
              </a:defRPr>
            </a:lvl2pPr>
            <a:lvl3pPr marL="914485" indent="0">
              <a:buNone/>
              <a:defRPr sz="1600">
                <a:solidFill>
                  <a:schemeClr val="tx1">
                    <a:tint val="75000"/>
                  </a:schemeClr>
                </a:solidFill>
              </a:defRPr>
            </a:lvl3pPr>
            <a:lvl4pPr marL="1371728" indent="0">
              <a:buNone/>
              <a:defRPr sz="1401">
                <a:solidFill>
                  <a:schemeClr val="tx1">
                    <a:tint val="75000"/>
                  </a:schemeClr>
                </a:solidFill>
              </a:defRPr>
            </a:lvl4pPr>
            <a:lvl5pPr marL="1828971" indent="0">
              <a:buNone/>
              <a:defRPr sz="1401">
                <a:solidFill>
                  <a:schemeClr val="tx1">
                    <a:tint val="75000"/>
                  </a:schemeClr>
                </a:solidFill>
              </a:defRPr>
            </a:lvl5pPr>
            <a:lvl6pPr marL="2286214" indent="0">
              <a:buNone/>
              <a:defRPr sz="1401">
                <a:solidFill>
                  <a:schemeClr val="tx1">
                    <a:tint val="75000"/>
                  </a:schemeClr>
                </a:solidFill>
              </a:defRPr>
            </a:lvl6pPr>
            <a:lvl7pPr marL="2743456" indent="0">
              <a:buNone/>
              <a:defRPr sz="1401">
                <a:solidFill>
                  <a:schemeClr val="tx1">
                    <a:tint val="75000"/>
                  </a:schemeClr>
                </a:solidFill>
              </a:defRPr>
            </a:lvl7pPr>
            <a:lvl8pPr marL="3200699" indent="0">
              <a:buNone/>
              <a:defRPr sz="1401">
                <a:solidFill>
                  <a:schemeClr val="tx1">
                    <a:tint val="75000"/>
                  </a:schemeClr>
                </a:solidFill>
              </a:defRPr>
            </a:lvl8pPr>
            <a:lvl9pPr marL="3657942" indent="0">
              <a:buNone/>
              <a:defRPr sz="140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C3646-9F45-4CA3-B5BC-AA342FBBB3B3}" type="datetime1">
              <a:rPr lang="tr-TR" smtClean="0"/>
              <a:t>19.09.19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31781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3" y="3244140"/>
            <a:ext cx="779767" cy="365125"/>
          </a:xfrm>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145961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50" y="609601"/>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43" indent="0">
              <a:buFontTx/>
              <a:buNone/>
              <a:defRPr/>
            </a:lvl2pPr>
            <a:lvl3pPr marL="914485" indent="0">
              <a:buFontTx/>
              <a:buNone/>
              <a:defRPr/>
            </a:lvl3pPr>
            <a:lvl4pPr marL="1371728" indent="0">
              <a:buFontTx/>
              <a:buNone/>
              <a:defRPr/>
            </a:lvl4pPr>
            <a:lvl5pPr marL="182897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3" y="4354046"/>
            <a:ext cx="8915399" cy="1555864"/>
          </a:xfrm>
        </p:spPr>
        <p:txBody>
          <a:bodyPr anchor="ctr">
            <a:normAutofit/>
          </a:bodyPr>
          <a:lstStyle>
            <a:lvl1pPr marL="0" indent="0" algn="l">
              <a:buNone/>
              <a:defRPr sz="1800">
                <a:solidFill>
                  <a:schemeClr val="tx1">
                    <a:lumMod val="65000"/>
                    <a:lumOff val="35000"/>
                  </a:schemeClr>
                </a:solidFill>
              </a:defRPr>
            </a:lvl1pPr>
            <a:lvl2pPr marL="457243" indent="0">
              <a:buNone/>
              <a:defRPr sz="1800">
                <a:solidFill>
                  <a:schemeClr val="tx1">
                    <a:tint val="75000"/>
                  </a:schemeClr>
                </a:solidFill>
              </a:defRPr>
            </a:lvl2pPr>
            <a:lvl3pPr marL="914485" indent="0">
              <a:buNone/>
              <a:defRPr sz="1600">
                <a:solidFill>
                  <a:schemeClr val="tx1">
                    <a:tint val="75000"/>
                  </a:schemeClr>
                </a:solidFill>
              </a:defRPr>
            </a:lvl3pPr>
            <a:lvl4pPr marL="1371728" indent="0">
              <a:buNone/>
              <a:defRPr sz="1401">
                <a:solidFill>
                  <a:schemeClr val="tx1">
                    <a:tint val="75000"/>
                  </a:schemeClr>
                </a:solidFill>
              </a:defRPr>
            </a:lvl4pPr>
            <a:lvl5pPr marL="1828971" indent="0">
              <a:buNone/>
              <a:defRPr sz="1401">
                <a:solidFill>
                  <a:schemeClr val="tx1">
                    <a:tint val="75000"/>
                  </a:schemeClr>
                </a:solidFill>
              </a:defRPr>
            </a:lvl5pPr>
            <a:lvl6pPr marL="2286214" indent="0">
              <a:buNone/>
              <a:defRPr sz="1401">
                <a:solidFill>
                  <a:schemeClr val="tx1">
                    <a:tint val="75000"/>
                  </a:schemeClr>
                </a:solidFill>
              </a:defRPr>
            </a:lvl6pPr>
            <a:lvl7pPr marL="2743456" indent="0">
              <a:buNone/>
              <a:defRPr sz="1401">
                <a:solidFill>
                  <a:schemeClr val="tx1">
                    <a:tint val="75000"/>
                  </a:schemeClr>
                </a:solidFill>
              </a:defRPr>
            </a:lvl7pPr>
            <a:lvl8pPr marL="3200699" indent="0">
              <a:buNone/>
              <a:defRPr sz="1401">
                <a:solidFill>
                  <a:schemeClr val="tx1">
                    <a:tint val="75000"/>
                  </a:schemeClr>
                </a:solidFill>
              </a:defRPr>
            </a:lvl8pPr>
            <a:lvl9pPr marL="3657942" indent="0">
              <a:buNone/>
              <a:defRPr sz="140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A52DCD-49EA-4B53-99EB-24BBE749C289}" type="datetime1">
              <a:rPr lang="tr-TR" smtClean="0"/>
              <a:t>19.09.19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11" name="Freeform 11"/>
          <p:cNvSpPr/>
          <p:nvPr/>
        </p:nvSpPr>
        <p:spPr bwMode="auto">
          <a:xfrm flipV="1">
            <a:off x="-4189" y="31781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3" y="3244140"/>
            <a:ext cx="779767" cy="365125"/>
          </a:xfrm>
        </p:spPr>
        <p:txBody>
          <a:bodyPr/>
          <a:lstStyle/>
          <a:p>
            <a:fld id="{B4B99691-FCFF-452C-BD88-ACF8E855E7F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solidFill>
                <a:effectLst/>
                <a:latin typeface="Arial"/>
              </a:rPr>
              <a:t>“</a:t>
            </a:r>
          </a:p>
        </p:txBody>
      </p:sp>
      <p:sp>
        <p:nvSpPr>
          <p:cNvPr id="15" name="TextBox 14"/>
          <p:cNvSpPr txBox="1"/>
          <p:nvPr/>
        </p:nvSpPr>
        <p:spPr>
          <a:xfrm>
            <a:off x="11114853" y="2905306"/>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8337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1"/>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359CE2-9ECD-44A1-9E0C-297B92CB8321}" type="datetime1">
              <a:rPr lang="tr-TR" smtClean="0"/>
              <a:t>19.09.19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491172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3" y="4983088"/>
            <a:ext cx="779767" cy="365125"/>
          </a:xfrm>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4214009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50" y="609601"/>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43" indent="0">
              <a:buFontTx/>
              <a:buNone/>
              <a:defRPr/>
            </a:lvl2pPr>
            <a:lvl3pPr marL="914485" indent="0">
              <a:buFontTx/>
              <a:buNone/>
              <a:defRPr/>
            </a:lvl3pPr>
            <a:lvl4pPr marL="1371728" indent="0">
              <a:buFontTx/>
              <a:buNone/>
              <a:defRPr/>
            </a:lvl4pPr>
            <a:lvl5pPr marL="1828971"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9887D75-DD1A-4AD3-AB3D-56EC0A6BC076}" type="datetime1">
              <a:rPr lang="tr-TR" smtClean="0"/>
              <a:t>19.09.19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11" name="Freeform 11"/>
          <p:cNvSpPr/>
          <p:nvPr/>
        </p:nvSpPr>
        <p:spPr bwMode="auto">
          <a:xfrm flipV="1">
            <a:off x="-4189" y="491172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3" y="4983088"/>
            <a:ext cx="779767" cy="365125"/>
          </a:xfrm>
        </p:spPr>
        <p:txBody>
          <a:bodyPr/>
          <a:lstStyle/>
          <a:p>
            <a:fld id="{B4B99691-FCFF-452C-BD88-ACF8E855E7F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solidFill>
                <a:effectLst/>
                <a:latin typeface="Arial"/>
              </a:rPr>
              <a:t>“</a:t>
            </a:r>
          </a:p>
        </p:txBody>
      </p:sp>
      <p:sp>
        <p:nvSpPr>
          <p:cNvPr id="18" name="TextBox 17"/>
          <p:cNvSpPr txBox="1"/>
          <p:nvPr/>
        </p:nvSpPr>
        <p:spPr>
          <a:xfrm>
            <a:off x="11114853" y="2905306"/>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4710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3"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43" indent="0">
              <a:buFontTx/>
              <a:buNone/>
              <a:defRPr/>
            </a:lvl2pPr>
            <a:lvl3pPr marL="914485" indent="0">
              <a:buFontTx/>
              <a:buNone/>
              <a:defRPr/>
            </a:lvl3pPr>
            <a:lvl4pPr marL="1371728" indent="0">
              <a:buFontTx/>
              <a:buNone/>
              <a:defRPr/>
            </a:lvl4pPr>
            <a:lvl5pPr marL="1828971"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DCC6EB-4648-41AB-9F79-B4CE9DF3CBDF}" type="datetime1">
              <a:rPr lang="tr-TR" smtClean="0"/>
              <a:t>19.09.19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491172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3" y="4983088"/>
            <a:ext cx="779767" cy="365125"/>
          </a:xfrm>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984977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2FF8C-E1D9-49F3-B05B-826D3CF52E33}" type="datetime1">
              <a:rPr lang="tr-TR" smtClean="0"/>
              <a:t>19.09.19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8"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1085301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3" y="627406"/>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6"/>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C0666A-15D5-4A23-A6BB-B06D981A6B02}" type="datetime1">
              <a:rPr lang="tr-TR" smtClean="0"/>
              <a:t>19.09.19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8"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332371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1"/>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1"/>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C67011-8B3D-4006-9264-B1856B5580CE}" type="datetime1">
              <a:rPr lang="tr-TR" smtClean="0"/>
              <a:t>19.09.19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8"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3370570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3"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3" y="3530130"/>
            <a:ext cx="8915399" cy="860400"/>
          </a:xfrm>
        </p:spPr>
        <p:txBody>
          <a:bodyPr anchor="t"/>
          <a:lstStyle>
            <a:lvl1pPr marL="0" indent="0" algn="l">
              <a:buNone/>
              <a:defRPr sz="2000">
                <a:solidFill>
                  <a:schemeClr val="tx1">
                    <a:lumMod val="65000"/>
                    <a:lumOff val="35000"/>
                  </a:schemeClr>
                </a:solidFill>
              </a:defRPr>
            </a:lvl1pPr>
            <a:lvl2pPr marL="457243" indent="0">
              <a:buNone/>
              <a:defRPr sz="1800">
                <a:solidFill>
                  <a:schemeClr val="tx1">
                    <a:tint val="75000"/>
                  </a:schemeClr>
                </a:solidFill>
              </a:defRPr>
            </a:lvl2pPr>
            <a:lvl3pPr marL="914485" indent="0">
              <a:buNone/>
              <a:defRPr sz="1600">
                <a:solidFill>
                  <a:schemeClr val="tx1">
                    <a:tint val="75000"/>
                  </a:schemeClr>
                </a:solidFill>
              </a:defRPr>
            </a:lvl3pPr>
            <a:lvl4pPr marL="1371728" indent="0">
              <a:buNone/>
              <a:defRPr sz="1401">
                <a:solidFill>
                  <a:schemeClr val="tx1">
                    <a:tint val="75000"/>
                  </a:schemeClr>
                </a:solidFill>
              </a:defRPr>
            </a:lvl4pPr>
            <a:lvl5pPr marL="1828971" indent="0">
              <a:buNone/>
              <a:defRPr sz="1401">
                <a:solidFill>
                  <a:schemeClr val="tx1">
                    <a:tint val="75000"/>
                  </a:schemeClr>
                </a:solidFill>
              </a:defRPr>
            </a:lvl5pPr>
            <a:lvl6pPr marL="2286214" indent="0">
              <a:buNone/>
              <a:defRPr sz="1401">
                <a:solidFill>
                  <a:schemeClr val="tx1">
                    <a:tint val="75000"/>
                  </a:schemeClr>
                </a:solidFill>
              </a:defRPr>
            </a:lvl6pPr>
            <a:lvl7pPr marL="2743456" indent="0">
              <a:buNone/>
              <a:defRPr sz="1401">
                <a:solidFill>
                  <a:schemeClr val="tx1">
                    <a:tint val="75000"/>
                  </a:schemeClr>
                </a:solidFill>
              </a:defRPr>
            </a:lvl7pPr>
            <a:lvl8pPr marL="3200699" indent="0">
              <a:buNone/>
              <a:defRPr sz="1401">
                <a:solidFill>
                  <a:schemeClr val="tx1">
                    <a:tint val="75000"/>
                  </a:schemeClr>
                </a:solidFill>
              </a:defRPr>
            </a:lvl8pPr>
            <a:lvl9pPr marL="3657942" indent="0">
              <a:buNone/>
              <a:defRPr sz="140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23E0D-97BC-4267-BA14-76275D828996}" type="datetime1">
              <a:rPr lang="tr-TR" smtClean="0"/>
              <a:t>19.09.19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31781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3" y="3244140"/>
            <a:ext cx="779767" cy="365125"/>
          </a:xfrm>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392615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1"/>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8"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8B607B-2288-412E-B40C-578824BC14AD}" type="datetime1">
              <a:rPr lang="tr-TR" smtClean="0"/>
              <a:t>19.09.19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10"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3" y="787783"/>
            <a:ext cx="779767" cy="365125"/>
          </a:xfrm>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289675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4" y="1972704"/>
            <a:ext cx="3992732" cy="576262"/>
          </a:xfrm>
        </p:spPr>
        <p:txBody>
          <a:bodyPr anchor="b">
            <a:noAutofit/>
          </a:bodyPr>
          <a:lstStyle>
            <a:lvl1pPr marL="0" indent="0">
              <a:buNone/>
              <a:defRPr sz="2400" b="0"/>
            </a:lvl1pPr>
            <a:lvl2pPr marL="457243" indent="0">
              <a:buNone/>
              <a:defRPr sz="2000" b="1"/>
            </a:lvl2pPr>
            <a:lvl3pPr marL="914485" indent="0">
              <a:buNone/>
              <a:defRPr sz="1800" b="1"/>
            </a:lvl3pPr>
            <a:lvl4pPr marL="1371728" indent="0">
              <a:buNone/>
              <a:defRPr sz="1600" b="1"/>
            </a:lvl4pPr>
            <a:lvl5pPr marL="1828971" indent="0">
              <a:buNone/>
              <a:defRPr sz="1600" b="1"/>
            </a:lvl5pPr>
            <a:lvl6pPr marL="2286214" indent="0">
              <a:buNone/>
              <a:defRPr sz="1600" b="1"/>
            </a:lvl6pPr>
            <a:lvl7pPr marL="2743456" indent="0">
              <a:buNone/>
              <a:defRPr sz="1600" b="1"/>
            </a:lvl7pPr>
            <a:lvl8pPr marL="3200699" indent="0">
              <a:buNone/>
              <a:defRPr sz="1600" b="1"/>
            </a:lvl8pPr>
            <a:lvl9pPr marL="365794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3"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43" indent="0">
              <a:buNone/>
              <a:defRPr sz="2000" b="1"/>
            </a:lvl2pPr>
            <a:lvl3pPr marL="914485" indent="0">
              <a:buNone/>
              <a:defRPr sz="1800" b="1"/>
            </a:lvl3pPr>
            <a:lvl4pPr marL="1371728" indent="0">
              <a:buNone/>
              <a:defRPr sz="1600" b="1"/>
            </a:lvl4pPr>
            <a:lvl5pPr marL="1828971" indent="0">
              <a:buNone/>
              <a:defRPr sz="1600" b="1"/>
            </a:lvl5pPr>
            <a:lvl6pPr marL="2286214" indent="0">
              <a:buNone/>
              <a:defRPr sz="1600" b="1"/>
            </a:lvl6pPr>
            <a:lvl7pPr marL="2743456" indent="0">
              <a:buNone/>
              <a:defRPr sz="1600" b="1"/>
            </a:lvl7pPr>
            <a:lvl8pPr marL="3200699" indent="0">
              <a:buNone/>
              <a:defRPr sz="1600" b="1"/>
            </a:lvl8pPr>
            <a:lvl9pPr marL="365794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C7E15D-287E-470C-BEC2-DD99143F2B3E}" type="datetime1">
              <a:rPr lang="tr-TR" smtClean="0"/>
              <a:t>19.09.19</a:t>
            </a:fld>
            <a:endParaRPr lang="tr-TR"/>
          </a:p>
        </p:txBody>
      </p:sp>
      <p:sp>
        <p:nvSpPr>
          <p:cNvPr id="8" name="Footer Placeholder 7"/>
          <p:cNvSpPr>
            <a:spLocks noGrp="1"/>
          </p:cNvSpPr>
          <p:nvPr>
            <p:ph type="ftr" sz="quarter" idx="11"/>
          </p:nvPr>
        </p:nvSpPr>
        <p:spPr/>
        <p:txBody>
          <a:bodyPr/>
          <a:lstStyle/>
          <a:p>
            <a:r>
              <a:rPr lang="tr-TR" smtClean="0"/>
              <a:t>Eğitim Öğretim Geliştirme Koordinatörlüğü</a:t>
            </a:r>
            <a:endParaRPr lang="tr-TR"/>
          </a:p>
        </p:txBody>
      </p:sp>
      <p:sp>
        <p:nvSpPr>
          <p:cNvPr id="12"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3" y="787783"/>
            <a:ext cx="779767" cy="365125"/>
          </a:xfrm>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348830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6FD972-42E8-4C9F-B5E6-001260CCCC15}" type="datetime1">
              <a:rPr lang="tr-TR" smtClean="0"/>
              <a:t>19.09.19</a:t>
            </a:fld>
            <a:endParaRPr lang="tr-TR"/>
          </a:p>
        </p:txBody>
      </p:sp>
      <p:sp>
        <p:nvSpPr>
          <p:cNvPr id="4" name="Footer Placeholder 3"/>
          <p:cNvSpPr>
            <a:spLocks noGrp="1"/>
          </p:cNvSpPr>
          <p:nvPr>
            <p:ph type="ftr" sz="quarter" idx="11"/>
          </p:nvPr>
        </p:nvSpPr>
        <p:spPr/>
        <p:txBody>
          <a:bodyPr/>
          <a:lstStyle/>
          <a:p>
            <a:r>
              <a:rPr lang="tr-TR" smtClean="0"/>
              <a:t>Eğitim Öğretim Geliştirme Koordinatörlüğü</a:t>
            </a:r>
            <a:endParaRPr lang="tr-TR"/>
          </a:p>
        </p:txBody>
      </p:sp>
      <p:sp>
        <p:nvSpPr>
          <p:cNvPr id="7"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354229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C4666-CF4C-48CC-AE06-A8A661D5E814}" type="datetime1">
              <a:rPr lang="tr-TR" smtClean="0"/>
              <a:t>19.09.19</a:t>
            </a:fld>
            <a:endParaRPr lang="tr-TR"/>
          </a:p>
        </p:txBody>
      </p:sp>
      <p:sp>
        <p:nvSpPr>
          <p:cNvPr id="3" name="Footer Placeholder 2"/>
          <p:cNvSpPr>
            <a:spLocks noGrp="1"/>
          </p:cNvSpPr>
          <p:nvPr>
            <p:ph type="ftr" sz="quarter" idx="11"/>
          </p:nvPr>
        </p:nvSpPr>
        <p:spPr/>
        <p:txBody>
          <a:bodyPr/>
          <a:lstStyle/>
          <a:p>
            <a:r>
              <a:rPr lang="tr-TR" smtClean="0"/>
              <a:t>Eğitim Öğretim Geliştirme Koordinatörlüğü</a:t>
            </a:r>
            <a:endParaRPr lang="tr-TR"/>
          </a:p>
        </p:txBody>
      </p:sp>
      <p:sp>
        <p:nvSpPr>
          <p:cNvPr id="6"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250248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9"/>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3" y="1598614"/>
            <a:ext cx="3505199" cy="4262436"/>
          </a:xfrm>
        </p:spPr>
        <p:txBody>
          <a:bodyPr/>
          <a:lstStyle>
            <a:lvl1pPr marL="0" indent="0">
              <a:buNone/>
              <a:defRPr sz="1401"/>
            </a:lvl1pPr>
            <a:lvl2pPr marL="457243" indent="0">
              <a:buNone/>
              <a:defRPr sz="1200"/>
            </a:lvl2pPr>
            <a:lvl3pPr marL="914485" indent="0">
              <a:buNone/>
              <a:defRPr sz="1001"/>
            </a:lvl3pPr>
            <a:lvl4pPr marL="1371728" indent="0">
              <a:buNone/>
              <a:defRPr sz="900"/>
            </a:lvl4pPr>
            <a:lvl5pPr marL="1828971" indent="0">
              <a:buNone/>
              <a:defRPr sz="900"/>
            </a:lvl5pPr>
            <a:lvl6pPr marL="2286214" indent="0">
              <a:buNone/>
              <a:defRPr sz="900"/>
            </a:lvl6pPr>
            <a:lvl7pPr marL="2743456" indent="0">
              <a:buNone/>
              <a:defRPr sz="900"/>
            </a:lvl7pPr>
            <a:lvl8pPr marL="3200699" indent="0">
              <a:buNone/>
              <a:defRPr sz="900"/>
            </a:lvl8pPr>
            <a:lvl9pPr marL="365794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C3A2E-AD62-4D19-88D5-177703F2C42D}" type="datetime1">
              <a:rPr lang="tr-TR" smtClean="0"/>
              <a:t>19.09.19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3657537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1"/>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43" indent="0">
              <a:buNone/>
              <a:defRPr sz="1600"/>
            </a:lvl2pPr>
            <a:lvl3pPr marL="914485" indent="0">
              <a:buNone/>
              <a:defRPr sz="1600"/>
            </a:lvl3pPr>
            <a:lvl4pPr marL="1371728" indent="0">
              <a:buNone/>
              <a:defRPr sz="1600"/>
            </a:lvl4pPr>
            <a:lvl5pPr marL="1828971" indent="0">
              <a:buNone/>
              <a:defRPr sz="1600"/>
            </a:lvl5pPr>
            <a:lvl6pPr marL="2286214" indent="0">
              <a:buNone/>
              <a:defRPr sz="1600"/>
            </a:lvl6pPr>
            <a:lvl7pPr marL="2743456" indent="0">
              <a:buNone/>
              <a:defRPr sz="1600"/>
            </a:lvl7pPr>
            <a:lvl8pPr marL="3200699" indent="0">
              <a:buNone/>
              <a:defRPr sz="1600"/>
            </a:lvl8pPr>
            <a:lvl9pPr marL="3657942"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9"/>
            <a:ext cx="8915400" cy="493712"/>
          </a:xfrm>
        </p:spPr>
        <p:txBody>
          <a:bodyPr>
            <a:normAutofit/>
          </a:bodyPr>
          <a:lstStyle>
            <a:lvl1pPr marL="0" indent="0">
              <a:buNone/>
              <a:defRPr sz="1200"/>
            </a:lvl1pPr>
            <a:lvl2pPr marL="457243" indent="0">
              <a:buNone/>
              <a:defRPr sz="1200"/>
            </a:lvl2pPr>
            <a:lvl3pPr marL="914485" indent="0">
              <a:buNone/>
              <a:defRPr sz="1001"/>
            </a:lvl3pPr>
            <a:lvl4pPr marL="1371728" indent="0">
              <a:buNone/>
              <a:defRPr sz="900"/>
            </a:lvl4pPr>
            <a:lvl5pPr marL="1828971" indent="0">
              <a:buNone/>
              <a:defRPr sz="900"/>
            </a:lvl5pPr>
            <a:lvl6pPr marL="2286214" indent="0">
              <a:buNone/>
              <a:defRPr sz="900"/>
            </a:lvl6pPr>
            <a:lvl7pPr marL="2743456" indent="0">
              <a:buNone/>
              <a:defRPr sz="900"/>
            </a:lvl7pPr>
            <a:lvl8pPr marL="3200699" indent="0">
              <a:buNone/>
              <a:defRPr sz="900"/>
            </a:lvl8pPr>
            <a:lvl9pPr marL="365794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6FE4B-59D7-4622-BCEA-F6D0C7AB84FF}" type="datetime1">
              <a:rPr lang="tr-TR" smtClean="0"/>
              <a:t>19.09.19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491172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3" y="4983088"/>
            <a:ext cx="779767" cy="365125"/>
          </a:xfrm>
        </p:spPr>
        <p:txBody>
          <a:bodyPr/>
          <a:lstStyle/>
          <a:p>
            <a:fld id="{B4B99691-FCFF-452C-BD88-ACF8E855E7F3}" type="slidenum">
              <a:rPr lang="tr-TR" smtClean="0"/>
              <a:t>‹#›</a:t>
            </a:fld>
            <a:endParaRPr lang="tr-TR"/>
          </a:p>
        </p:txBody>
      </p:sp>
    </p:spTree>
    <p:extLst>
      <p:ext uri="{BB962C8B-B14F-4D97-AF65-F5344CB8AC3E}">
        <p14:creationId xmlns:p14="http://schemas.microsoft.com/office/powerpoint/2010/main" val="40123244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alpha val="90000"/>
          </a:schemeClr>
        </a:solidFill>
        <a:effectLst/>
      </p:bgPr>
    </p:bg>
    <p:spTree>
      <p:nvGrpSpPr>
        <p:cNvPr id="1" name=""/>
        <p:cNvGrpSpPr/>
        <p:nvPr/>
      </p:nvGrpSpPr>
      <p:grpSpPr>
        <a:xfrm>
          <a:off x="0" y="0"/>
          <a:ext cx="0" cy="0"/>
          <a:chOff x="0" y="0"/>
          <a:chExt cx="0" cy="0"/>
        </a:xfrm>
      </p:grpSpPr>
      <p:grpSp>
        <p:nvGrpSpPr>
          <p:cNvPr id="23" name="Group 22"/>
          <p:cNvGrpSpPr/>
          <p:nvPr/>
        </p:nvGrpSpPr>
        <p:grpSpPr>
          <a:xfrm>
            <a:off x="2" y="228601"/>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5"/>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1"/>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A1500B6-797E-4712-9C84-AD7015428EA0}" type="datetime1">
              <a:rPr lang="tr-TR" smtClean="0"/>
              <a:t>19.09.19</a:t>
            </a:fld>
            <a:endParaRPr lang="tr-TR"/>
          </a:p>
        </p:txBody>
      </p:sp>
      <p:sp>
        <p:nvSpPr>
          <p:cNvPr id="5" name="Footer Placeholder 4"/>
          <p:cNvSpPr>
            <a:spLocks noGrp="1"/>
          </p:cNvSpPr>
          <p:nvPr>
            <p:ph type="ftr" sz="quarter" idx="3"/>
          </p:nvPr>
        </p:nvSpPr>
        <p:spPr>
          <a:xfrm>
            <a:off x="2589213" y="6135809"/>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Eğitim Öğretim Geliştirme Koordinatörlüğü</a:t>
            </a:r>
            <a:endParaRPr lang="tr-TR"/>
          </a:p>
        </p:txBody>
      </p:sp>
      <p:sp>
        <p:nvSpPr>
          <p:cNvPr id="6" name="Slide Number Placeholder 5"/>
          <p:cNvSpPr>
            <a:spLocks noGrp="1"/>
          </p:cNvSpPr>
          <p:nvPr>
            <p:ph type="sldNum" sz="quarter" idx="4"/>
          </p:nvPr>
        </p:nvSpPr>
        <p:spPr bwMode="gray">
          <a:xfrm>
            <a:off x="531813" y="787783"/>
            <a:ext cx="779767" cy="365125"/>
          </a:xfrm>
          <a:prstGeom prst="rect">
            <a:avLst/>
          </a:prstGeom>
        </p:spPr>
        <p:txBody>
          <a:bodyPr vert="horz" lIns="91440" tIns="45720" rIns="91440" bIns="45720" rtlCol="0" anchor="ctr"/>
          <a:lstStyle>
            <a:lvl1pPr algn="r">
              <a:defRPr sz="2000">
                <a:solidFill>
                  <a:srgbClr val="FEFFFF"/>
                </a:solidFill>
              </a:defRPr>
            </a:lvl1pPr>
          </a:lstStyle>
          <a:p>
            <a:fld id="{B4B99691-FCFF-452C-BD88-ACF8E855E7F3}" type="slidenum">
              <a:rPr lang="tr-TR" smtClean="0"/>
              <a:t>‹#›</a:t>
            </a:fld>
            <a:endParaRPr lang="tr-TR"/>
          </a:p>
        </p:txBody>
      </p:sp>
    </p:spTree>
    <p:extLst>
      <p:ext uri="{BB962C8B-B14F-4D97-AF65-F5344CB8AC3E}">
        <p14:creationId xmlns:p14="http://schemas.microsoft.com/office/powerpoint/2010/main" val="3087366819"/>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Lst>
  <p:hf sldNum="0" hdr="0" dt="0"/>
  <p:txStyles>
    <p:titleStyle>
      <a:lvl1pPr algn="l" defTabSz="457243"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43" rtl="0" eaLnBrk="1" latinLnBrk="0" hangingPunct="1">
        <a:defRPr sz="1800" kern="1200">
          <a:solidFill>
            <a:schemeClr val="tx1"/>
          </a:solidFill>
          <a:latin typeface="+mn-lt"/>
          <a:ea typeface="+mn-ea"/>
          <a:cs typeface="+mn-cs"/>
        </a:defRPr>
      </a:lvl1pPr>
      <a:lvl2pPr marL="457243" algn="l" defTabSz="457243" rtl="0" eaLnBrk="1" latinLnBrk="0" hangingPunct="1">
        <a:defRPr sz="1800" kern="1200">
          <a:solidFill>
            <a:schemeClr val="tx1"/>
          </a:solidFill>
          <a:latin typeface="+mn-lt"/>
          <a:ea typeface="+mn-ea"/>
          <a:cs typeface="+mn-cs"/>
        </a:defRPr>
      </a:lvl2pPr>
      <a:lvl3pPr marL="914485" algn="l" defTabSz="457243" rtl="0" eaLnBrk="1" latinLnBrk="0" hangingPunct="1">
        <a:defRPr sz="1800" kern="1200">
          <a:solidFill>
            <a:schemeClr val="tx1"/>
          </a:solidFill>
          <a:latin typeface="+mn-lt"/>
          <a:ea typeface="+mn-ea"/>
          <a:cs typeface="+mn-cs"/>
        </a:defRPr>
      </a:lvl3pPr>
      <a:lvl4pPr marL="1371728" algn="l" defTabSz="457243" rtl="0" eaLnBrk="1" latinLnBrk="0" hangingPunct="1">
        <a:defRPr sz="1800" kern="1200">
          <a:solidFill>
            <a:schemeClr val="tx1"/>
          </a:solidFill>
          <a:latin typeface="+mn-lt"/>
          <a:ea typeface="+mn-ea"/>
          <a:cs typeface="+mn-cs"/>
        </a:defRPr>
      </a:lvl4pPr>
      <a:lvl5pPr marL="1828971" algn="l" defTabSz="457243" rtl="0" eaLnBrk="1" latinLnBrk="0" hangingPunct="1">
        <a:defRPr sz="1800" kern="1200">
          <a:solidFill>
            <a:schemeClr val="tx1"/>
          </a:solidFill>
          <a:latin typeface="+mn-lt"/>
          <a:ea typeface="+mn-ea"/>
          <a:cs typeface="+mn-cs"/>
        </a:defRPr>
      </a:lvl5pPr>
      <a:lvl6pPr marL="2286214" algn="l" defTabSz="457243" rtl="0" eaLnBrk="1" latinLnBrk="0" hangingPunct="1">
        <a:defRPr sz="1800" kern="1200">
          <a:solidFill>
            <a:schemeClr val="tx1"/>
          </a:solidFill>
          <a:latin typeface="+mn-lt"/>
          <a:ea typeface="+mn-ea"/>
          <a:cs typeface="+mn-cs"/>
        </a:defRPr>
      </a:lvl6pPr>
      <a:lvl7pPr marL="2743456" algn="l" defTabSz="457243" rtl="0" eaLnBrk="1" latinLnBrk="0" hangingPunct="1">
        <a:defRPr sz="1800" kern="1200">
          <a:solidFill>
            <a:schemeClr val="tx1"/>
          </a:solidFill>
          <a:latin typeface="+mn-lt"/>
          <a:ea typeface="+mn-ea"/>
          <a:cs typeface="+mn-cs"/>
        </a:defRPr>
      </a:lvl7pPr>
      <a:lvl8pPr marL="3200699" algn="l" defTabSz="457243" rtl="0" eaLnBrk="1" latinLnBrk="0" hangingPunct="1">
        <a:defRPr sz="1800" kern="1200">
          <a:solidFill>
            <a:schemeClr val="tx1"/>
          </a:solidFill>
          <a:latin typeface="+mn-lt"/>
          <a:ea typeface="+mn-ea"/>
          <a:cs typeface="+mn-cs"/>
        </a:defRPr>
      </a:lvl8pPr>
      <a:lvl9pPr marL="3657942" algn="l" defTabSz="45724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idb.klu.edu.tr/Yardimci_Sayfalar/184-yonetmelikler.kl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642979"/>
            <a:ext cx="252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664277"/>
            <a:ext cx="252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9" name="Dikdörtgen 8"/>
          <p:cNvSpPr/>
          <p:nvPr/>
        </p:nvSpPr>
        <p:spPr>
          <a:xfrm>
            <a:off x="698500" y="3078992"/>
            <a:ext cx="7197219" cy="2231380"/>
          </a:xfrm>
          <a:prstGeom prst="rect">
            <a:avLst/>
          </a:prstGeom>
        </p:spPr>
        <p:txBody>
          <a:bodyPr wrap="square">
            <a:spAutoFit/>
          </a:bodyPr>
          <a:lstStyle/>
          <a:p>
            <a:pPr marL="542925" lvl="0" algn="r">
              <a:spcAft>
                <a:spcPts val="600"/>
              </a:spcAft>
              <a:buClr>
                <a:srgbClr val="6666FF"/>
              </a:buClr>
            </a:pPr>
            <a:r>
              <a:rPr lang="tr-TR" sz="2000" b="1" spc="310" dirty="0" smtClean="0">
                <a:solidFill>
                  <a:srgbClr val="003399"/>
                </a:solidFill>
                <a:latin typeface="+mj-lt"/>
              </a:rPr>
              <a:t>OTEL, LOKANTAVE </a:t>
            </a:r>
            <a:endParaRPr lang="tr-TR" sz="2000" b="1" spc="310" dirty="0" smtClean="0">
              <a:solidFill>
                <a:srgbClr val="003399"/>
              </a:solidFill>
              <a:latin typeface="+mj-lt"/>
            </a:endParaRPr>
          </a:p>
          <a:p>
            <a:pPr marL="542925" lvl="0" algn="r">
              <a:spcAft>
                <a:spcPts val="600"/>
              </a:spcAft>
              <a:buClr>
                <a:srgbClr val="6666FF"/>
              </a:buClr>
            </a:pPr>
            <a:r>
              <a:rPr lang="tr-TR" sz="2000" b="1" spc="310" dirty="0" smtClean="0">
                <a:solidFill>
                  <a:srgbClr val="003399"/>
                </a:solidFill>
                <a:latin typeface="+mj-lt"/>
              </a:rPr>
              <a:t>İKRAM HİZMETLERİ </a:t>
            </a:r>
            <a:r>
              <a:rPr lang="tr-TR" sz="2000" b="1" spc="310" dirty="0" smtClean="0">
                <a:solidFill>
                  <a:srgbClr val="003399"/>
                </a:solidFill>
                <a:latin typeface="+mj-lt"/>
              </a:rPr>
              <a:t>BÖLÜMÜ</a:t>
            </a:r>
          </a:p>
          <a:p>
            <a:pPr marL="542925" lvl="0" algn="r">
              <a:spcAft>
                <a:spcPts val="600"/>
              </a:spcAft>
              <a:buClr>
                <a:srgbClr val="6666FF"/>
              </a:buClr>
            </a:pPr>
            <a:r>
              <a:rPr lang="tr-TR" sz="3200" b="1" spc="310" dirty="0" smtClean="0">
                <a:solidFill>
                  <a:srgbClr val="003399"/>
                </a:solidFill>
                <a:latin typeface="+mj-lt"/>
              </a:rPr>
              <a:t>Turizm ve </a:t>
            </a:r>
            <a:r>
              <a:rPr lang="tr-TR" sz="3200" b="1" spc="310" dirty="0" smtClean="0">
                <a:solidFill>
                  <a:srgbClr val="003399"/>
                </a:solidFill>
                <a:latin typeface="+mj-lt"/>
              </a:rPr>
              <a:t>Otel İşletmeciliği Programı </a:t>
            </a:r>
            <a:endParaRPr lang="tr-TR" sz="3200" b="1" spc="310" dirty="0" smtClean="0">
              <a:solidFill>
                <a:srgbClr val="003399"/>
              </a:solidFill>
              <a:latin typeface="+mj-lt"/>
            </a:endParaRPr>
          </a:p>
          <a:p>
            <a:pPr marL="542925" lvl="0" algn="r">
              <a:spcAft>
                <a:spcPts val="600"/>
              </a:spcAft>
              <a:buClr>
                <a:srgbClr val="6666FF"/>
              </a:buClr>
            </a:pPr>
            <a:r>
              <a:rPr lang="tr-TR" sz="2000" b="1" spc="310" dirty="0" smtClean="0">
                <a:solidFill>
                  <a:schemeClr val="bg1">
                    <a:lumMod val="65000"/>
                  </a:schemeClr>
                </a:solidFill>
                <a:latin typeface="+mj-lt"/>
              </a:rPr>
              <a:t>Oryantasyon Programı</a:t>
            </a:r>
          </a:p>
        </p:txBody>
      </p:sp>
      <p:sp>
        <p:nvSpPr>
          <p:cNvPr id="11" name="Subtitle 2"/>
          <p:cNvSpPr txBox="1">
            <a:spLocks/>
          </p:cNvSpPr>
          <p:nvPr/>
        </p:nvSpPr>
        <p:spPr>
          <a:xfrm>
            <a:off x="8389516" y="5575178"/>
            <a:ext cx="3637146" cy="1105927"/>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spcBef>
                <a:spcPts val="0"/>
              </a:spcBef>
              <a:spcAft>
                <a:spcPts val="600"/>
              </a:spcAft>
            </a:pPr>
            <a:r>
              <a:rPr lang="tr-TR" sz="1600" spc="200" dirty="0" smtClean="0">
                <a:solidFill>
                  <a:schemeClr val="bg1">
                    <a:lumMod val="50000"/>
                  </a:schemeClr>
                </a:solidFill>
              </a:rPr>
              <a:t>Otel, Lokanta ve İ</a:t>
            </a:r>
            <a:r>
              <a:rPr lang="en-US" sz="1600" spc="200" dirty="0" smtClean="0">
                <a:solidFill>
                  <a:schemeClr val="bg1">
                    <a:lumMod val="50000"/>
                  </a:schemeClr>
                </a:solidFill>
              </a:rPr>
              <a:t>k</a:t>
            </a:r>
            <a:r>
              <a:rPr lang="tr-TR" sz="1600" spc="200" dirty="0" smtClean="0">
                <a:solidFill>
                  <a:schemeClr val="bg1">
                    <a:lumMod val="50000"/>
                  </a:schemeClr>
                </a:solidFill>
              </a:rPr>
              <a:t>ram Hizmetleri Bölüm </a:t>
            </a:r>
            <a:r>
              <a:rPr lang="tr-TR" sz="1600" spc="200" dirty="0" smtClean="0">
                <a:solidFill>
                  <a:schemeClr val="bg1">
                    <a:lumMod val="50000"/>
                  </a:schemeClr>
                </a:solidFill>
              </a:rPr>
              <a:t>Başkanlığı</a:t>
            </a:r>
            <a:endParaRPr lang="tr-TR" sz="1400" spc="500" dirty="0">
              <a:solidFill>
                <a:schemeClr val="bg1">
                  <a:lumMod val="50000"/>
                </a:schemeClr>
              </a:solidFill>
            </a:endParaRPr>
          </a:p>
        </p:txBody>
      </p:sp>
      <p:grpSp>
        <p:nvGrpSpPr>
          <p:cNvPr id="4" name="Grup 3"/>
          <p:cNvGrpSpPr/>
          <p:nvPr/>
        </p:nvGrpSpPr>
        <p:grpSpPr>
          <a:xfrm>
            <a:off x="8059232" y="3054151"/>
            <a:ext cx="4168769" cy="1226782"/>
            <a:chOff x="8059232" y="3054151"/>
            <a:chExt cx="4168769" cy="1226782"/>
          </a:xfrm>
        </p:grpSpPr>
        <p:sp>
          <p:nvSpPr>
            <p:cNvPr id="17" name="Dikdörtgen 16"/>
            <p:cNvSpPr/>
            <p:nvPr/>
          </p:nvSpPr>
          <p:spPr>
            <a:xfrm>
              <a:off x="9312000" y="3477854"/>
              <a:ext cx="2916000" cy="360000"/>
            </a:xfrm>
            <a:prstGeom prst="rect">
              <a:avLst/>
            </a:prstGeom>
            <a:gradFill>
              <a:gsLst>
                <a:gs pos="9000">
                  <a:srgbClr val="9999FF"/>
                </a:gs>
                <a:gs pos="100000">
                  <a:schemeClr val="bg1"/>
                </a:gs>
              </a:gsLst>
              <a:lin ang="10800000" scaled="1"/>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71488" defTabSz="450892"/>
              <a:endParaRPr lang="tr-TR" sz="1600" b="1" dirty="0">
                <a:solidFill>
                  <a:schemeClr val="tx1"/>
                </a:solidFill>
              </a:endParaRPr>
            </a:p>
          </p:txBody>
        </p:sp>
        <p:pic>
          <p:nvPicPr>
            <p:cNvPr id="12" name="Resim 11" descr="tasarimci-aktas-kirklareli-nin-renklerini_o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8059232" y="3054151"/>
              <a:ext cx="1080000" cy="1068297"/>
            </a:xfrm>
            <a:prstGeom prst="rect">
              <a:avLst/>
            </a:prstGeom>
            <a:noFill/>
            <a:ln>
              <a:noFill/>
            </a:ln>
          </p:spPr>
        </p:pic>
        <p:sp>
          <p:nvSpPr>
            <p:cNvPr id="13" name="Dikdörtgen 12"/>
            <p:cNvSpPr/>
            <p:nvPr/>
          </p:nvSpPr>
          <p:spPr>
            <a:xfrm>
              <a:off x="9349826" y="3078992"/>
              <a:ext cx="2878175" cy="276999"/>
            </a:xfrm>
            <a:prstGeom prst="rect">
              <a:avLst/>
            </a:prstGeom>
          </p:spPr>
          <p:txBody>
            <a:bodyPr wrap="square" lIns="180000">
              <a:spAutoFit/>
            </a:bodyPr>
            <a:lstStyle/>
            <a:p>
              <a:pPr indent="-88900">
                <a:spcBef>
                  <a:spcPts val="600"/>
                </a:spcBef>
                <a:buClr>
                  <a:srgbClr val="6666FF"/>
                </a:buClr>
                <a:tabLst>
                  <a:tab pos="266700" algn="l"/>
                </a:tabLst>
              </a:pPr>
              <a:r>
                <a:rPr lang="tr-TR" sz="1200" b="1" spc="300" dirty="0" smtClean="0">
                  <a:solidFill>
                    <a:schemeClr val="bg1">
                      <a:lumMod val="65000"/>
                    </a:schemeClr>
                  </a:solidFill>
                </a:rPr>
                <a:t>Kırklareli Üniversitesi</a:t>
              </a:r>
              <a:endParaRPr lang="tr-TR" sz="1200" b="1" spc="300" dirty="0">
                <a:solidFill>
                  <a:schemeClr val="bg1">
                    <a:lumMod val="65000"/>
                  </a:schemeClr>
                </a:solidFill>
              </a:endParaRPr>
            </a:p>
          </p:txBody>
        </p:sp>
        <p:sp>
          <p:nvSpPr>
            <p:cNvPr id="2" name="Dikdörtgen 1"/>
            <p:cNvSpPr/>
            <p:nvPr/>
          </p:nvSpPr>
          <p:spPr>
            <a:xfrm>
              <a:off x="9426273" y="4003934"/>
              <a:ext cx="2682145" cy="276999"/>
            </a:xfrm>
            <a:prstGeom prst="rect">
              <a:avLst/>
            </a:prstGeom>
          </p:spPr>
          <p:txBody>
            <a:bodyPr wrap="none">
              <a:spAutoFit/>
            </a:bodyPr>
            <a:lstStyle/>
            <a:p>
              <a:pPr marL="542925" indent="-542925">
                <a:buClr>
                  <a:srgbClr val="6666FF"/>
                </a:buClr>
              </a:pPr>
              <a:r>
                <a:rPr lang="tr-TR" sz="1200" i="1" spc="500" dirty="0">
                  <a:solidFill>
                    <a:srgbClr val="9A9AE6"/>
                  </a:solidFill>
                  <a:latin typeface="Harlow Solid Italic" panose="04030604020F02020D02" pitchFamily="82" charset="0"/>
                </a:rPr>
                <a:t>Bilgeliğe Yolculuk…</a:t>
              </a:r>
            </a:p>
          </p:txBody>
        </p:sp>
      </p:gr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p14="http://schemas.microsoft.com/office/powerpoint/2010/main" val="25251894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smtClean="0">
                <a:solidFill>
                  <a:srgbClr val="6666FF"/>
                </a:solidFill>
              </a:rPr>
              <a:t>Pınarhisar MYO </a:t>
            </a:r>
            <a:r>
              <a:rPr lang="tr-TR" spc="150" dirty="0" smtClean="0">
                <a:solidFill>
                  <a:srgbClr val="6666FF"/>
                </a:solidFill>
              </a:rPr>
              <a:t>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722598"/>
            <a:ext cx="3300972" cy="246221"/>
          </a:xfrm>
          <a:prstGeom prst="rect">
            <a:avLst/>
          </a:prstGeom>
        </p:spPr>
        <p:txBody>
          <a:bodyPr wrap="square" lIns="0" tIns="0" rIns="0" bIns="0" anchor="ctr" anchorCtr="0">
            <a:spAutoFit/>
          </a:bodyPr>
          <a:lstStyle/>
          <a:p>
            <a:pPr marL="266700" marR="0" lvl="0" indent="-180975" defTabSz="914400" eaLnBrk="1" fontAlgn="auto" latinLnBrk="0" hangingPunct="1">
              <a:lnSpc>
                <a:spcPct val="100000"/>
              </a:lnSpc>
              <a:spcBef>
                <a:spcPts val="1200"/>
              </a:spcBef>
              <a:spcAft>
                <a:spcPts val="600"/>
              </a:spcAft>
              <a:buClrTx/>
              <a:buSzTx/>
              <a:buFontTx/>
              <a:buNone/>
              <a:tabLst/>
              <a:defRPr/>
            </a:pP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10</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1949140320"/>
              </p:ext>
            </p:extLst>
          </p:nvPr>
        </p:nvGraphicFramePr>
        <p:xfrm>
          <a:off x="496877" y="1556206"/>
          <a:ext cx="9218623" cy="5022295"/>
        </p:xfrm>
        <a:graphic>
          <a:graphicData uri="http://schemas.openxmlformats.org/drawingml/2006/table">
            <a:tbl>
              <a:tblPr firstRow="1" bandRow="1">
                <a:tableStyleId>{5940675A-B579-460E-94D1-54222C63F5DA}</a:tableStyleId>
              </a:tblPr>
              <a:tblGrid>
                <a:gridCol w="3897323"/>
                <a:gridCol w="5321300"/>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b="1" dirty="0" smtClean="0"/>
                        <a:t>AKADEMİK PERSONEL</a:t>
                      </a:r>
                      <a:endParaRPr lang="tr-TR"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tr-T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r>
                        <a:rPr lang="tr-TR" sz="1800" b="0" dirty="0" smtClean="0">
                          <a:solidFill>
                            <a:srgbClr val="002060"/>
                          </a:solidFill>
                        </a:rPr>
                        <a:t>BİLGİ YÖNETİMİ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Seda AKIN GÜRDAL (Bölüm </a:t>
                      </a:r>
                      <a:r>
                        <a:rPr lang="tr-TR" sz="1800" b="0" i="0" kern="1200" dirty="0" err="1" smtClean="0">
                          <a:solidFill>
                            <a:schemeClr val="tx1"/>
                          </a:solidFill>
                          <a:effectLst/>
                          <a:latin typeface="+mn-lt"/>
                          <a:ea typeface="+mn-ea"/>
                          <a:cs typeface="+mn-cs"/>
                        </a:rPr>
                        <a:t>Bşk</a:t>
                      </a:r>
                      <a:r>
                        <a:rPr lang="tr-TR" sz="1800" b="0" i="0" kern="1200" dirty="0" smtClean="0">
                          <a:solidFill>
                            <a:schemeClr val="tx1"/>
                          </a:solidFill>
                          <a:effectLst/>
                          <a:latin typeface="+mn-lt"/>
                          <a:ea typeface="+mn-ea"/>
                          <a:cs typeface="+mn-cs"/>
                        </a:rPr>
                        <a:t> V.)</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Canan ASLANYÜREK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i="0"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r>
                        <a:rPr lang="tr-TR" sz="1800" b="0" dirty="0" smtClean="0">
                          <a:solidFill>
                            <a:srgbClr val="002060"/>
                          </a:solidFill>
                        </a:rPr>
                        <a:t>BİLGİSAYAR PROGRAMCILIĞI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Selçuk ÖZKAN (Bölüm Başkanı V.)</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Murat ASLANYÜREK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a:t>
                      </a:r>
                      <a:r>
                        <a:rPr lang="tr-TR" sz="1800" b="0" i="0" kern="1200" dirty="0" err="1" smtClean="0">
                          <a:solidFill>
                            <a:schemeClr val="tx1"/>
                          </a:solidFill>
                          <a:effectLst/>
                          <a:latin typeface="+mn-lt"/>
                          <a:ea typeface="+mn-ea"/>
                          <a:cs typeface="+mn-cs"/>
                        </a:rPr>
                        <a:t>S.Mehtap</a:t>
                      </a:r>
                      <a:r>
                        <a:rPr lang="tr-TR" sz="1800" b="0" i="0" kern="1200" dirty="0" smtClean="0">
                          <a:solidFill>
                            <a:schemeClr val="tx1"/>
                          </a:solidFill>
                          <a:effectLst/>
                          <a:latin typeface="+mn-lt"/>
                          <a:ea typeface="+mn-ea"/>
                          <a:cs typeface="+mn-cs"/>
                        </a:rPr>
                        <a:t> İZMİRLİ AYAN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Emine TUNÇEL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1917018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smtClean="0">
                <a:solidFill>
                  <a:srgbClr val="6666FF"/>
                </a:solidFill>
              </a:rPr>
              <a:t>Pınarhisar MYO </a:t>
            </a:r>
            <a:r>
              <a:rPr lang="tr-TR" spc="150" dirty="0" smtClean="0">
                <a:solidFill>
                  <a:srgbClr val="6666FF"/>
                </a:solidFill>
              </a:rPr>
              <a:t>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722598"/>
            <a:ext cx="3300972" cy="246221"/>
          </a:xfrm>
          <a:prstGeom prst="rect">
            <a:avLst/>
          </a:prstGeom>
        </p:spPr>
        <p:txBody>
          <a:bodyPr wrap="square" lIns="0" tIns="0" rIns="0" bIns="0" anchor="ctr" anchorCtr="0">
            <a:spAutoFit/>
          </a:bodyPr>
          <a:lstStyle/>
          <a:p>
            <a:pPr marL="266700" marR="0" lvl="0" indent="-180975" defTabSz="914400" eaLnBrk="1" fontAlgn="auto" latinLnBrk="0" hangingPunct="1">
              <a:lnSpc>
                <a:spcPct val="100000"/>
              </a:lnSpc>
              <a:spcBef>
                <a:spcPts val="1200"/>
              </a:spcBef>
              <a:spcAft>
                <a:spcPts val="600"/>
              </a:spcAft>
              <a:buClrTx/>
              <a:buSzTx/>
              <a:buFontTx/>
              <a:buNone/>
              <a:tabLst/>
              <a:defRPr/>
            </a:pP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11</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951923220"/>
              </p:ext>
            </p:extLst>
          </p:nvPr>
        </p:nvGraphicFramePr>
        <p:xfrm>
          <a:off x="496877" y="1556206"/>
          <a:ext cx="9218623" cy="5022295"/>
        </p:xfrm>
        <a:graphic>
          <a:graphicData uri="http://schemas.openxmlformats.org/drawingml/2006/table">
            <a:tbl>
              <a:tblPr firstRow="1" bandRow="1">
                <a:tableStyleId>{5940675A-B579-460E-94D1-54222C63F5DA}</a:tableStyleId>
              </a:tblPr>
              <a:tblGrid>
                <a:gridCol w="3897323"/>
                <a:gridCol w="5321300"/>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b="1" dirty="0" smtClean="0"/>
                        <a:t>AKADEMİK PERSONEL</a:t>
                      </a:r>
                      <a:endParaRPr lang="tr-TR"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tr-T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r>
                        <a:rPr lang="tr-TR" sz="1800" b="0" dirty="0" smtClean="0">
                          <a:solidFill>
                            <a:srgbClr val="002060"/>
                          </a:solidFill>
                        </a:rPr>
                        <a:t>HALKLA İLİŞKİLER</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Mehmet SALİ (Bölüm Bşk. V.)</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Onur GÜNAYDIN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i="0"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r>
                        <a:rPr lang="tr-TR" sz="1800" b="0" dirty="0" smtClean="0">
                          <a:solidFill>
                            <a:srgbClr val="002060"/>
                          </a:solidFill>
                        </a:rPr>
                        <a:t>KONTROL VE OTOMASYON</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smtClean="0">
                          <a:solidFill>
                            <a:schemeClr val="tx1"/>
                          </a:solidFill>
                          <a:effectLst/>
                          <a:latin typeface="+mn-lt"/>
                          <a:ea typeface="+mn-ea"/>
                          <a:cs typeface="+mn-cs"/>
                        </a:rPr>
                        <a:t>Dr. </a:t>
                      </a: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Üyesi Erkan TAŞDEMİR</a:t>
                      </a:r>
                      <a:r>
                        <a:rPr lang="tr-TR" sz="1800" b="0" i="0" kern="1200" baseline="0" dirty="0" smtClean="0">
                          <a:solidFill>
                            <a:schemeClr val="tx1"/>
                          </a:solidFill>
                          <a:effectLst/>
                          <a:latin typeface="+mn-lt"/>
                          <a:ea typeface="+mn-ea"/>
                          <a:cs typeface="+mn-cs"/>
                        </a:rPr>
                        <a:t> </a:t>
                      </a:r>
                      <a:r>
                        <a:rPr lang="tr-TR" sz="1800" b="0" i="0" kern="1200" dirty="0" smtClean="0">
                          <a:solidFill>
                            <a:schemeClr val="tx1"/>
                          </a:solidFill>
                          <a:effectLst/>
                          <a:latin typeface="+mn-lt"/>
                          <a:ea typeface="+mn-ea"/>
                          <a:cs typeface="+mn-cs"/>
                        </a:rPr>
                        <a:t>(Bölüm Bşk. V.)</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Gülçin MÜHÜRCÜ</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Kemal PEKTAŞ</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1925874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smtClean="0">
                <a:solidFill>
                  <a:srgbClr val="6666FF"/>
                </a:solidFill>
              </a:rPr>
              <a:t>Pınarhisar MYO </a:t>
            </a:r>
            <a:r>
              <a:rPr lang="tr-TR" spc="150" dirty="0" smtClean="0">
                <a:solidFill>
                  <a:srgbClr val="6666FF"/>
                </a:solidFill>
              </a:rPr>
              <a:t>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722598"/>
            <a:ext cx="3300972" cy="246221"/>
          </a:xfrm>
          <a:prstGeom prst="rect">
            <a:avLst/>
          </a:prstGeom>
        </p:spPr>
        <p:txBody>
          <a:bodyPr wrap="square" lIns="0" tIns="0" rIns="0" bIns="0" anchor="ctr" anchorCtr="0">
            <a:spAutoFit/>
          </a:bodyPr>
          <a:lstStyle/>
          <a:p>
            <a:pPr marL="266700" marR="0" lvl="0" indent="-180975" defTabSz="914400" eaLnBrk="1" fontAlgn="auto" latinLnBrk="0" hangingPunct="1">
              <a:lnSpc>
                <a:spcPct val="100000"/>
              </a:lnSpc>
              <a:spcBef>
                <a:spcPts val="1200"/>
              </a:spcBef>
              <a:spcAft>
                <a:spcPts val="600"/>
              </a:spcAft>
              <a:buClrTx/>
              <a:buSzTx/>
              <a:buFontTx/>
              <a:buNone/>
              <a:tabLst/>
              <a:defRPr/>
            </a:pP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12</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1543575322"/>
              </p:ext>
            </p:extLst>
          </p:nvPr>
        </p:nvGraphicFramePr>
        <p:xfrm>
          <a:off x="496877" y="1556206"/>
          <a:ext cx="9218623" cy="5022295"/>
        </p:xfrm>
        <a:graphic>
          <a:graphicData uri="http://schemas.openxmlformats.org/drawingml/2006/table">
            <a:tbl>
              <a:tblPr firstRow="1" bandRow="1">
                <a:tableStyleId>{5940675A-B579-460E-94D1-54222C63F5DA}</a:tableStyleId>
              </a:tblPr>
              <a:tblGrid>
                <a:gridCol w="3897323"/>
                <a:gridCol w="5321300"/>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b="1" dirty="0" smtClean="0"/>
                        <a:t>AKADEMİK PERSONEL</a:t>
                      </a:r>
                      <a:endParaRPr lang="tr-TR"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tr-T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r>
                        <a:rPr lang="tr-TR" sz="1800" b="0" dirty="0" smtClean="0">
                          <a:solidFill>
                            <a:srgbClr val="002060"/>
                          </a:solidFill>
                        </a:rPr>
                        <a:t>MEDYA VE İLETİŞİM</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Kadir Metin AKBAŞ (Bölüm Bşk. V.)</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Musa Can ERASLAN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Esra BÜDÜN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i="0"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r>
                        <a:rPr lang="tr-TR" sz="1800" b="0" dirty="0" smtClean="0">
                          <a:solidFill>
                            <a:srgbClr val="002060"/>
                          </a:solidFill>
                        </a:rPr>
                        <a:t>TURİZM</a:t>
                      </a:r>
                      <a:r>
                        <a:rPr lang="tr-TR" sz="1800" b="0" baseline="0" dirty="0" smtClean="0">
                          <a:solidFill>
                            <a:srgbClr val="002060"/>
                          </a:solidFill>
                        </a:rPr>
                        <a:t> VE OTEL İŞLETMECİLİĞİ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err="1" smtClean="0"/>
                        <a:t>Öğr</a:t>
                      </a:r>
                      <a:r>
                        <a:rPr lang="tr-TR" sz="1800" b="0" dirty="0" smtClean="0"/>
                        <a:t>. Gör. Ali ÇAKIR (Bölüm Bşk. V.)</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err="1" smtClean="0"/>
                        <a:t>Öğr</a:t>
                      </a:r>
                      <a:r>
                        <a:rPr lang="tr-TR" sz="1800" b="0" dirty="0" smtClean="0"/>
                        <a:t>. Gör. Elçin GÜNGÖR GÜZELER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r>
                        <a:rPr lang="tr-TR" sz="1800" b="0" dirty="0" err="1" smtClean="0"/>
                        <a:t>Öğr</a:t>
                      </a:r>
                      <a:r>
                        <a:rPr lang="tr-TR" sz="1800" b="0" dirty="0" smtClean="0"/>
                        <a:t>. Gör. Aykut PAJO</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1761470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smtClean="0">
                <a:solidFill>
                  <a:srgbClr val="6666FF"/>
                </a:solidFill>
              </a:rPr>
              <a:t>Pınarhisar MYO </a:t>
            </a:r>
            <a:r>
              <a:rPr lang="tr-TR" spc="150" dirty="0" smtClean="0">
                <a:solidFill>
                  <a:srgbClr val="6666FF"/>
                </a:solidFill>
              </a:rPr>
              <a:t>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722598"/>
            <a:ext cx="3300972" cy="246221"/>
          </a:xfrm>
          <a:prstGeom prst="rect">
            <a:avLst/>
          </a:prstGeom>
        </p:spPr>
        <p:txBody>
          <a:bodyPr wrap="square" lIns="0" tIns="0" rIns="0" bIns="0" anchor="ctr" anchorCtr="0">
            <a:spAutoFit/>
          </a:bodyPr>
          <a:lstStyle/>
          <a:p>
            <a:pPr marL="266700" marR="0" lvl="0" indent="-180975" defTabSz="914400" eaLnBrk="1" fontAlgn="auto" latinLnBrk="0" hangingPunct="1">
              <a:lnSpc>
                <a:spcPct val="100000"/>
              </a:lnSpc>
              <a:spcBef>
                <a:spcPts val="1200"/>
              </a:spcBef>
              <a:spcAft>
                <a:spcPts val="600"/>
              </a:spcAft>
              <a:buClrTx/>
              <a:buSzTx/>
              <a:buFontTx/>
              <a:buNone/>
              <a:tabLst/>
              <a:defRPr/>
            </a:pP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13</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1161553500"/>
              </p:ext>
            </p:extLst>
          </p:nvPr>
        </p:nvGraphicFramePr>
        <p:xfrm>
          <a:off x="496877" y="1556206"/>
          <a:ext cx="9218623" cy="5022295"/>
        </p:xfrm>
        <a:graphic>
          <a:graphicData uri="http://schemas.openxmlformats.org/drawingml/2006/table">
            <a:tbl>
              <a:tblPr firstRow="1" bandRow="1">
                <a:tableStyleId>{5940675A-B579-460E-94D1-54222C63F5DA}</a:tableStyleId>
              </a:tblPr>
              <a:tblGrid>
                <a:gridCol w="3897323"/>
                <a:gridCol w="5321300"/>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b="1" dirty="0" smtClean="0"/>
                        <a:t>AKADEMİK PERSONEL</a:t>
                      </a:r>
                      <a:endParaRPr lang="tr-TR"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tr-T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r>
                        <a:rPr lang="tr-TR" sz="1800" b="0" dirty="0" smtClean="0">
                          <a:solidFill>
                            <a:srgbClr val="002060"/>
                          </a:solidFill>
                        </a:rPr>
                        <a:t>YAPI DENETİMİ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Aysun SEVEN(Bölüm Bşk. V.)</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Bülent TOPBAŞLI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Can DEMİREL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i="0"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729287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Öğrenci Sayıları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482321" y="3713782"/>
            <a:ext cx="3414389" cy="246221"/>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2019 mezun sayısı : </a:t>
            </a:r>
            <a:r>
              <a:rPr lang="tr-TR" sz="1600" b="1" dirty="0">
                <a:solidFill>
                  <a:srgbClr val="333399"/>
                </a:solidFill>
                <a:ea typeface="Calibri" panose="020F0502020204030204" pitchFamily="34" charset="0"/>
                <a:cs typeface="Times New Roman" panose="02020603050405020304" pitchFamily="18" charset="0"/>
              </a:rPr>
              <a:t>3</a:t>
            </a:r>
            <a:r>
              <a:rPr lang="tr-TR" sz="1600" b="1" dirty="0" smtClean="0">
                <a:solidFill>
                  <a:srgbClr val="333399"/>
                </a:solidFill>
                <a:ea typeface="Calibri" panose="020F0502020204030204" pitchFamily="34" charset="0"/>
                <a:cs typeface="Times New Roman" panose="02020603050405020304" pitchFamily="18" charset="0"/>
              </a:rPr>
              <a:t> </a:t>
            </a:r>
            <a:r>
              <a:rPr lang="tr-TR" sz="1600" b="1" dirty="0" smtClean="0">
                <a:solidFill>
                  <a:srgbClr val="333399"/>
                </a:solidFill>
                <a:ea typeface="Calibri" panose="020F0502020204030204" pitchFamily="34" charset="0"/>
                <a:cs typeface="Times New Roman" panose="02020603050405020304" pitchFamily="18" charset="0"/>
              </a:rPr>
              <a:t>öğrenci </a:t>
            </a: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14</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2" name="Tablo 11"/>
          <p:cNvGraphicFramePr>
            <a:graphicFrameLocks noGrp="1"/>
          </p:cNvGraphicFramePr>
          <p:nvPr>
            <p:extLst>
              <p:ext uri="{D42A27DB-BD31-4B8C-83A1-F6EECF244321}">
                <p14:modId xmlns:p14="http://schemas.microsoft.com/office/powerpoint/2010/main" val="2996795117"/>
              </p:ext>
            </p:extLst>
          </p:nvPr>
        </p:nvGraphicFramePr>
        <p:xfrm>
          <a:off x="468104" y="2755900"/>
          <a:ext cx="6872495" cy="2028753"/>
        </p:xfrm>
        <a:graphic>
          <a:graphicData uri="http://schemas.openxmlformats.org/drawingml/2006/table">
            <a:tbl>
              <a:tblPr firstRow="1" bandRow="1">
                <a:tableStyleId>{5940675A-B579-460E-94D1-54222C63F5DA}</a:tableStyleId>
              </a:tblPr>
              <a:tblGrid>
                <a:gridCol w="2274783"/>
                <a:gridCol w="1867138"/>
                <a:gridCol w="2730574"/>
              </a:tblGrid>
              <a:tr h="554696">
                <a:tc>
                  <a:txBody>
                    <a:bodyPr/>
                    <a:lstStyle/>
                    <a:p>
                      <a:pPr algn="r"/>
                      <a:r>
                        <a:rPr lang="tr-TR" sz="1600" b="1" dirty="0" smtClean="0">
                          <a:solidFill>
                            <a:schemeClr val="bg1"/>
                          </a:solidFill>
                        </a:rPr>
                        <a:t>Öğretim Türü</a:t>
                      </a:r>
                      <a:endParaRPr lang="tr-TR" sz="16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ctr"/>
                      <a:r>
                        <a:rPr lang="tr-TR" sz="1600" b="1" dirty="0" smtClean="0">
                          <a:solidFill>
                            <a:schemeClr val="bg1"/>
                          </a:solidFill>
                        </a:rPr>
                        <a:t>1. Sınıf</a:t>
                      </a:r>
                      <a:endParaRPr lang="tr-TR" sz="16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ctr"/>
                      <a:r>
                        <a:rPr lang="tr-TR" sz="1600" b="1" dirty="0" smtClean="0">
                          <a:solidFill>
                            <a:schemeClr val="bg1"/>
                          </a:solidFill>
                        </a:rPr>
                        <a:t>2. Sınıf</a:t>
                      </a:r>
                      <a:endParaRPr lang="tr-TR" sz="16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709337">
                <a:tc>
                  <a:txBody>
                    <a:bodyPr/>
                    <a:lstStyle/>
                    <a:p>
                      <a:pPr algn="r"/>
                      <a:r>
                        <a:rPr lang="tr-TR" sz="1600" b="0" dirty="0" smtClean="0"/>
                        <a:t>I. Öğretim</a:t>
                      </a:r>
                      <a:endParaRPr lang="tr-TR" sz="16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tr-TR" sz="1600" b="1" dirty="0" smtClean="0">
                          <a:solidFill>
                            <a:srgbClr val="002060"/>
                          </a:solidFill>
                        </a:rPr>
                        <a:t>3</a:t>
                      </a: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tr-TR" sz="1600" b="1" dirty="0" smtClean="0">
                          <a:solidFill>
                            <a:srgbClr val="002060"/>
                          </a:solidFill>
                        </a:rPr>
                        <a:t>........</a:t>
                      </a: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764720">
                <a:tc>
                  <a:txBody>
                    <a:bodyPr/>
                    <a:lstStyle/>
                    <a:p>
                      <a:pPr algn="r"/>
                      <a:r>
                        <a:rPr lang="tr-TR" sz="1600" b="0" dirty="0" smtClean="0"/>
                        <a:t>II. Öğretim</a:t>
                      </a:r>
                      <a:endParaRPr lang="tr-TR" sz="16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tr-TR" sz="1600" b="1" dirty="0" smtClean="0">
                          <a:solidFill>
                            <a:srgbClr val="002060"/>
                          </a:solidFill>
                        </a:rPr>
                        <a:t>-----</a:t>
                      </a: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tr-TR" sz="1600" b="1" dirty="0" smtClean="0">
                          <a:solidFill>
                            <a:srgbClr val="002060"/>
                          </a:solidFill>
                        </a:rPr>
                        <a:t>-----</a:t>
                      </a: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389023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Programdaki Akademik </a:t>
            </a:r>
            <a:r>
              <a:rPr lang="tr-TR" spc="150" dirty="0">
                <a:solidFill>
                  <a:srgbClr val="6666FF"/>
                </a:solidFill>
              </a:rPr>
              <a:t>Personel</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722598"/>
            <a:ext cx="3300972" cy="246221"/>
          </a:xfrm>
          <a:prstGeom prst="rect">
            <a:avLst/>
          </a:prstGeom>
        </p:spPr>
        <p:txBody>
          <a:bodyPr wrap="square" lIns="0" tIns="0" rIns="0" bIns="0" anchor="ctr" anchorCtr="0">
            <a:spAutoFit/>
          </a:bodyPr>
          <a:lstStyle/>
          <a:p>
            <a:pPr marL="266700" marR="0" lvl="0" indent="-180975" defTabSz="914400" eaLnBrk="1" fontAlgn="auto" latinLnBrk="0" hangingPunct="1">
              <a:lnSpc>
                <a:spcPct val="100000"/>
              </a:lnSpc>
              <a:spcBef>
                <a:spcPts val="1200"/>
              </a:spcBef>
              <a:spcAft>
                <a:spcPts val="600"/>
              </a:spcAft>
              <a:buClrTx/>
              <a:buSzTx/>
              <a:buFontTx/>
              <a:buNone/>
              <a:tabLst/>
              <a:defRPr/>
            </a:pP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15</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3632611787"/>
              </p:ext>
            </p:extLst>
          </p:nvPr>
        </p:nvGraphicFramePr>
        <p:xfrm>
          <a:off x="496877" y="1556206"/>
          <a:ext cx="9218623" cy="5022295"/>
        </p:xfrm>
        <a:graphic>
          <a:graphicData uri="http://schemas.openxmlformats.org/drawingml/2006/table">
            <a:tbl>
              <a:tblPr firstRow="1" bandRow="1">
                <a:tableStyleId>{5940675A-B579-460E-94D1-54222C63F5DA}</a:tableStyleId>
              </a:tblPr>
              <a:tblGrid>
                <a:gridCol w="3315467"/>
                <a:gridCol w="5903156"/>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dirty="0" smtClean="0"/>
                        <a:t>AKADEMİK PERSONEL</a:t>
                      </a:r>
                      <a:endParaRPr lang="tr-TR"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a:t>
                      </a:r>
                      <a:r>
                        <a:rPr lang="tr-TR" sz="1800" b="0" i="0" kern="1200" dirty="0" smtClean="0">
                          <a:solidFill>
                            <a:schemeClr val="tx1"/>
                          </a:solidFill>
                          <a:effectLst/>
                          <a:latin typeface="+mn-lt"/>
                          <a:ea typeface="+mn-ea"/>
                          <a:cs typeface="+mn-cs"/>
                        </a:rPr>
                        <a:t>Ali ÇAKIR (Bölüm Başkanı</a:t>
                      </a:r>
                      <a:r>
                        <a:rPr lang="tr-TR" sz="1800" b="0" i="0" kern="1200" baseline="0" dirty="0" smtClean="0">
                          <a:solidFill>
                            <a:schemeClr val="tx1"/>
                          </a:solidFill>
                          <a:effectLst/>
                          <a:latin typeface="+mn-lt"/>
                          <a:ea typeface="+mn-ea"/>
                          <a:cs typeface="+mn-cs"/>
                        </a:rPr>
                        <a:t> V.)</a:t>
                      </a:r>
                      <a:endParaRPr lang="tr-TR" sz="1800" b="0" i="0"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a:t>
                      </a:r>
                      <a:r>
                        <a:rPr lang="tr-TR" sz="1800" b="0" i="0" kern="1200" dirty="0" smtClean="0">
                          <a:solidFill>
                            <a:schemeClr val="tx1"/>
                          </a:solidFill>
                          <a:effectLst/>
                          <a:latin typeface="+mn-lt"/>
                          <a:ea typeface="+mn-ea"/>
                          <a:cs typeface="+mn-cs"/>
                        </a:rPr>
                        <a:t>Aykut </a:t>
                      </a:r>
                      <a:r>
                        <a:rPr lang="tr-TR" sz="1800" b="0" i="0" kern="1200" dirty="0" err="1" smtClean="0">
                          <a:solidFill>
                            <a:schemeClr val="tx1"/>
                          </a:solidFill>
                          <a:effectLst/>
                          <a:latin typeface="+mn-lt"/>
                          <a:ea typeface="+mn-ea"/>
                          <a:cs typeface="+mn-cs"/>
                        </a:rPr>
                        <a:t>Pajo</a:t>
                      </a:r>
                      <a:endParaRPr lang="tr-TR" sz="1800" b="0" i="0"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a:t>
                      </a:r>
                      <a:r>
                        <a:rPr lang="tr-TR" sz="1800" b="0" i="0" kern="1200" dirty="0" smtClean="0">
                          <a:solidFill>
                            <a:schemeClr val="tx1"/>
                          </a:solidFill>
                          <a:effectLst/>
                          <a:latin typeface="+mn-lt"/>
                          <a:ea typeface="+mn-ea"/>
                          <a:cs typeface="+mn-cs"/>
                        </a:rPr>
                        <a:t>Elçin Güngör Güzeler </a:t>
                      </a:r>
                      <a:endParaRPr lang="tr-TR" sz="1800" b="0" i="0"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i="0"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Akademik personel</a:t>
                      </a:r>
                      <a:r>
                        <a:rPr lang="tr-TR" sz="1800" b="0" baseline="0" dirty="0" smtClean="0"/>
                        <a:t> odaları 3. katta bulunmaktadır. </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a:t>
            </a:r>
            <a:r>
              <a:rPr lang="tr-TR" sz="1400" b="1" spc="310" dirty="0" smtClean="0">
                <a:solidFill>
                  <a:srgbClr val="003399"/>
                </a:solidFill>
              </a:rPr>
              <a:t>Otel İşletmeciliği Programı </a:t>
            </a:r>
            <a:r>
              <a:rPr lang="tr-TR" sz="1400" b="1" spc="150" dirty="0" smtClean="0">
                <a:solidFill>
                  <a:srgbClr val="003366"/>
                </a:solidFill>
              </a:rPr>
              <a:t>&amp; </a:t>
            </a:r>
            <a:r>
              <a:rPr lang="tr-TR" sz="1400" spc="150" dirty="0" smtClean="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1233641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Bölümden Mezun Bir Öğrencinin Sahip Olacağı Yeterlikler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88544" y="2998202"/>
            <a:ext cx="3300972" cy="1677382"/>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16</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3393237"/>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a:t>Türkiye ve dünya turizm sektörünün ihtiyaç duyduğu; Turizm ve Otel İşletmeciliği alanında gerekli olan tüm teorik bilgiye hâkim ve </a:t>
            </a:r>
            <a:r>
              <a:rPr lang="tr-TR" dirty="0" err="1"/>
              <a:t>sektörel</a:t>
            </a:r>
            <a:r>
              <a:rPr lang="tr-TR" dirty="0"/>
              <a:t> deneyime sahip, en az bir yabancı dile (çok iyi derecede) hakim, bilgisayar teknolojilerini kullanabilen, karar verebilme ve uygulayabilme yeteneğine sahip, Turizm ve Otel İşletmeciliği sektöründeki en son gelişmeleri yakından izleyen, insan ilişkilerinde uzmanlığa sahip olan, vizyonu geniş ve sürekli gelişime açık</a:t>
            </a:r>
            <a:r>
              <a:rPr lang="tr-TR" dirty="0" smtClean="0"/>
              <a:t>.</a:t>
            </a: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3618176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 Verilen Dersler / Öğrencinin Seçebileceği Dersler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88544" y="3352145"/>
            <a:ext cx="3300972" cy="969496"/>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Ortak seçmeli dersler yönergesi </a:t>
            </a:r>
          </a:p>
          <a:p>
            <a:pPr marL="85725" lvl="0">
              <a:spcBef>
                <a:spcPts val="1200"/>
              </a:spcBef>
              <a:spcAft>
                <a:spcPts val="600"/>
              </a:spcAft>
            </a:pPr>
            <a:endParaRPr lang="tr-TR" sz="1600" b="1" dirty="0" smtClean="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17</a:t>
            </a:fld>
            <a:endParaRPr lang="tr-TR" sz="1600" b="1" spc="150" dirty="0">
              <a:solidFill>
                <a:schemeClr val="bg1"/>
              </a:solidFill>
            </a:endParaRPr>
          </a:p>
        </p:txBody>
      </p:sp>
      <p:sp>
        <p:nvSpPr>
          <p:cNvPr id="11" name="Dikdörtgen 10"/>
          <p:cNvSpPr/>
          <p:nvPr/>
        </p:nvSpPr>
        <p:spPr>
          <a:xfrm>
            <a:off x="196800" y="319159"/>
            <a:ext cx="9692267"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131079"/>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Zorunlu Dersler : </a:t>
            </a:r>
            <a:r>
              <a:rPr lang="tr-TR" dirty="0" smtClean="0"/>
              <a:t>24 </a:t>
            </a:r>
            <a:r>
              <a:rPr lang="tr-TR" dirty="0" smtClean="0"/>
              <a:t>adet</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Seçmeli Dersler: 7 </a:t>
            </a:r>
            <a:r>
              <a:rPr lang="tr-TR" dirty="0" smtClean="0"/>
              <a:t>adet</a:t>
            </a: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p14="http://schemas.microsoft.com/office/powerpoint/2010/main" val="1980495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 Verilen Dersler / Öğrencinin Seçebileceği Dersler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18</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10004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Zorunlu Dersler</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graphicFrame>
        <p:nvGraphicFramePr>
          <p:cNvPr id="17" name="Tablo 16"/>
          <p:cNvGraphicFramePr>
            <a:graphicFrameLocks noGrp="1"/>
          </p:cNvGraphicFramePr>
          <p:nvPr>
            <p:extLst>
              <p:ext uri="{D42A27DB-BD31-4B8C-83A1-F6EECF244321}">
                <p14:modId xmlns:p14="http://schemas.microsoft.com/office/powerpoint/2010/main" val="430117606"/>
              </p:ext>
            </p:extLst>
          </p:nvPr>
        </p:nvGraphicFramePr>
        <p:xfrm>
          <a:off x="496877" y="1556206"/>
          <a:ext cx="7940865" cy="5022295"/>
        </p:xfrm>
        <a:graphic>
          <a:graphicData uri="http://schemas.openxmlformats.org/drawingml/2006/table">
            <a:tbl>
              <a:tblPr firstRow="1" bandRow="1">
                <a:tableStyleId>{5940675A-B579-460E-94D1-54222C63F5DA}</a:tableStyleId>
              </a:tblPr>
              <a:tblGrid>
                <a:gridCol w="3363923"/>
                <a:gridCol w="4576942"/>
              </a:tblGrid>
              <a:tr h="486295">
                <a:tc>
                  <a:txBody>
                    <a:bodyPr/>
                    <a:lstStyle/>
                    <a:p>
                      <a:pPr algn="l"/>
                      <a:r>
                        <a:rPr lang="tr-TR" sz="1800" b="1" baseline="0" dirty="0" smtClean="0">
                          <a:solidFill>
                            <a:schemeClr val="bg1">
                              <a:lumMod val="95000"/>
                            </a:schemeClr>
                          </a:solidFill>
                        </a:rPr>
                        <a:t>ZORUNLU DERSLER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sz="2000" dirty="0" smtClean="0"/>
                        <a:t>1. SINIF (1. DÖNEM)</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TÜRK DİLİ 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ATATÜRK İLKELERİ VE İNK. TARİHİ</a:t>
                      </a:r>
                      <a:r>
                        <a:rPr lang="tr-TR" sz="1800" b="0" baseline="0" dirty="0" smtClean="0"/>
                        <a:t> 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İNGİLİZCE 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TEMEL BİLGİ TEKNOLOJİSİ KULLANIMI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TURİZM EKONOMİSİ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MENÜ PLANLAMA</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GENEL TURİZM</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GENEL İŞLETME</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r>
                        <a:rPr lang="tr-TR" sz="1800" b="0" dirty="0" smtClean="0"/>
                        <a:t>AKADEMİK TÜRKÇE</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634499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 Verilen Dersler / Öğrencinin Seçebileceği Dersler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19</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10004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Zorunlu Dersler</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graphicFrame>
        <p:nvGraphicFramePr>
          <p:cNvPr id="17" name="Tablo 16"/>
          <p:cNvGraphicFramePr>
            <a:graphicFrameLocks noGrp="1"/>
          </p:cNvGraphicFramePr>
          <p:nvPr>
            <p:extLst>
              <p:ext uri="{D42A27DB-BD31-4B8C-83A1-F6EECF244321}">
                <p14:modId xmlns:p14="http://schemas.microsoft.com/office/powerpoint/2010/main" val="147302294"/>
              </p:ext>
            </p:extLst>
          </p:nvPr>
        </p:nvGraphicFramePr>
        <p:xfrm>
          <a:off x="496877" y="1556206"/>
          <a:ext cx="7940865" cy="5022295"/>
        </p:xfrm>
        <a:graphic>
          <a:graphicData uri="http://schemas.openxmlformats.org/drawingml/2006/table">
            <a:tbl>
              <a:tblPr firstRow="1" bandRow="1">
                <a:tableStyleId>{5940675A-B579-460E-94D1-54222C63F5DA}</a:tableStyleId>
              </a:tblPr>
              <a:tblGrid>
                <a:gridCol w="3363923"/>
                <a:gridCol w="4576942"/>
              </a:tblGrid>
              <a:tr h="486295">
                <a:tc>
                  <a:txBody>
                    <a:bodyPr/>
                    <a:lstStyle/>
                    <a:p>
                      <a:pPr algn="l"/>
                      <a:r>
                        <a:rPr lang="tr-TR" sz="1800" b="1" baseline="0" dirty="0" smtClean="0">
                          <a:solidFill>
                            <a:schemeClr val="bg1">
                              <a:lumMod val="95000"/>
                            </a:schemeClr>
                          </a:solidFill>
                        </a:rPr>
                        <a:t>ZORUNLU DERSLER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sz="2000" dirty="0" smtClean="0"/>
                        <a:t>1. SINIF (2. DÖNEM)</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TÜRK DİLİ II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ATATÜRK İLKELERİ VE İNK. TARİHİ II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İNGİLİZCE II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HİJYEN VE SANİTASYON</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TURİZMDE GÜNCEL KONU VE EĞİLİMLER</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TURİZM COĞRAFYASI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YİYECEK İÇECEK SERVİS YÖNTEMLERİ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ÖN BÜRO HİZMETLERİ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r>
                        <a:rPr lang="tr-TR" dirty="0" smtClean="0"/>
                        <a:t>YAZ STAJI (20 İŞ GÜNÜ) </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109316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9144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465179"/>
            <a:ext cx="540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486477"/>
            <a:ext cx="540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2" name="Dikdörtgen 11"/>
          <p:cNvSpPr/>
          <p:nvPr/>
        </p:nvSpPr>
        <p:spPr>
          <a:xfrm>
            <a:off x="4711700" y="3107090"/>
            <a:ext cx="7314961" cy="396000"/>
          </a:xfrm>
          <a:prstGeom prst="rect">
            <a:avLst/>
          </a:prstGeom>
          <a:solidFill>
            <a:schemeClr val="tx2">
              <a:lumMod val="20000"/>
              <a:lumOff val="80000"/>
              <a:alpha val="71000"/>
            </a:schemeClr>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176213" defTabSz="466768">
              <a:tabLst>
                <a:tab pos="1971675" algn="l"/>
                <a:tab pos="1978025" algn="l"/>
              </a:tabLst>
            </a:pPr>
            <a:r>
              <a:rPr lang="tr-TR" sz="2000" b="1" spc="250" dirty="0" smtClean="0">
                <a:solidFill>
                  <a:srgbClr val="003366"/>
                </a:solidFill>
              </a:rPr>
              <a:t>Sunum &amp; </a:t>
            </a:r>
            <a:r>
              <a:rPr lang="tr-TR" sz="2000" b="1" spc="250" dirty="0" smtClean="0">
                <a:solidFill>
                  <a:srgbClr val="6666FF"/>
                </a:solidFill>
              </a:rPr>
              <a:t>Kapsam</a:t>
            </a:r>
            <a:endParaRPr lang="tr-TR" sz="2000" b="1" spc="250" dirty="0">
              <a:solidFill>
                <a:srgbClr val="6666FF"/>
              </a:solidFill>
            </a:endParaRPr>
          </a:p>
        </p:txBody>
      </p:sp>
      <p:sp>
        <p:nvSpPr>
          <p:cNvPr id="9" name="Dikdörtgen 8"/>
          <p:cNvSpPr/>
          <p:nvPr/>
        </p:nvSpPr>
        <p:spPr>
          <a:xfrm>
            <a:off x="4711701" y="3818946"/>
            <a:ext cx="6013908" cy="846386"/>
          </a:xfrm>
          <a:prstGeom prst="rect">
            <a:avLst/>
          </a:prstGeom>
        </p:spPr>
        <p:txBody>
          <a:bodyPr wrap="square" lIns="0" tIns="0" rIns="0" bIns="0" anchor="ctr" anchorCtr="0">
            <a:spAutoFit/>
          </a:bodyPr>
          <a:lstStyle/>
          <a:p>
            <a:pPr marL="360363" indent="-274638" algn="just">
              <a:spcBef>
                <a:spcPts val="601"/>
              </a:spcBef>
              <a:spcAft>
                <a:spcPts val="1200"/>
              </a:spcAft>
              <a:buClr>
                <a:srgbClr val="9999FF"/>
              </a:buClr>
              <a:buFont typeface="Wingdings" panose="05000000000000000000" pitchFamily="2" charset="2"/>
              <a:buChar char="§"/>
            </a:pPr>
            <a:r>
              <a:rPr lang="tr-TR" sz="2000" dirty="0" smtClean="0">
                <a:solidFill>
                  <a:srgbClr val="002060"/>
                </a:solidFill>
              </a:rPr>
              <a:t>Pınarhisar MYO Tanıtımı</a:t>
            </a:r>
          </a:p>
          <a:p>
            <a:pPr marL="360363" indent="-274638" algn="just">
              <a:spcBef>
                <a:spcPts val="601"/>
              </a:spcBef>
              <a:spcAft>
                <a:spcPts val="1200"/>
              </a:spcAft>
              <a:buClr>
                <a:srgbClr val="9999FF"/>
              </a:buClr>
              <a:buFont typeface="Wingdings" panose="05000000000000000000" pitchFamily="2" charset="2"/>
              <a:buChar char="§"/>
            </a:pPr>
            <a:r>
              <a:rPr lang="tr-TR" sz="2000" dirty="0">
                <a:solidFill>
                  <a:srgbClr val="002060"/>
                </a:solidFill>
              </a:rPr>
              <a:t>Turizm ve </a:t>
            </a:r>
            <a:r>
              <a:rPr lang="tr-TR" sz="2000" dirty="0" smtClean="0">
                <a:solidFill>
                  <a:srgbClr val="002060"/>
                </a:solidFill>
              </a:rPr>
              <a:t>Otel İşletmeciliği Programı </a:t>
            </a:r>
            <a:r>
              <a:rPr lang="tr-TR" sz="2000" dirty="0" smtClean="0">
                <a:solidFill>
                  <a:srgbClr val="002060"/>
                </a:solidFill>
              </a:rPr>
              <a:t>Tanıtımı</a:t>
            </a:r>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p14="http://schemas.microsoft.com/office/powerpoint/2010/main" val="34498312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 Verilen Dersler / Öğrencinin Seçebileceği Dersler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20</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10004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Zorunlu Dersler</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graphicFrame>
        <p:nvGraphicFramePr>
          <p:cNvPr id="17" name="Tablo 16"/>
          <p:cNvGraphicFramePr>
            <a:graphicFrameLocks noGrp="1"/>
          </p:cNvGraphicFramePr>
          <p:nvPr>
            <p:extLst>
              <p:ext uri="{D42A27DB-BD31-4B8C-83A1-F6EECF244321}">
                <p14:modId xmlns:p14="http://schemas.microsoft.com/office/powerpoint/2010/main" val="250887148"/>
              </p:ext>
            </p:extLst>
          </p:nvPr>
        </p:nvGraphicFramePr>
        <p:xfrm>
          <a:off x="496877" y="1556206"/>
          <a:ext cx="7940865" cy="5022295"/>
        </p:xfrm>
        <a:graphic>
          <a:graphicData uri="http://schemas.openxmlformats.org/drawingml/2006/table">
            <a:tbl>
              <a:tblPr firstRow="1" bandRow="1">
                <a:tableStyleId>{5940675A-B579-460E-94D1-54222C63F5DA}</a:tableStyleId>
              </a:tblPr>
              <a:tblGrid>
                <a:gridCol w="3363923"/>
                <a:gridCol w="4576942"/>
              </a:tblGrid>
              <a:tr h="486295">
                <a:tc>
                  <a:txBody>
                    <a:bodyPr/>
                    <a:lstStyle/>
                    <a:p>
                      <a:pPr algn="l"/>
                      <a:r>
                        <a:rPr lang="tr-TR" sz="1800" b="1" baseline="0" dirty="0" smtClean="0">
                          <a:solidFill>
                            <a:schemeClr val="bg1">
                              <a:lumMod val="95000"/>
                            </a:schemeClr>
                          </a:solidFill>
                        </a:rPr>
                        <a:t>ZORUNLU DERSLER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sz="2000" dirty="0" smtClean="0"/>
                        <a:t>2. SINIF (1. DÖNEM)</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GENEL MUHASEBE</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TURİZM PAZARLAMASI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TURİZM MEVZUATI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BAR SERVİS</a:t>
                      </a:r>
                      <a:r>
                        <a:rPr lang="tr-TR" sz="1800" b="0" baseline="0" dirty="0" smtClean="0"/>
                        <a:t> YÖNTEMLERİ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r>
                        <a:rPr lang="tr-TR" sz="2000" dirty="0" smtClean="0"/>
                        <a:t>2. SINIF (2. DÖNEM)</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OTEL İŞLETMECİLİĞİ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OTELCİLİK OTOMASON</a:t>
                      </a:r>
                      <a:r>
                        <a:rPr lang="tr-TR" baseline="0" dirty="0" smtClean="0"/>
                        <a:t> SİSTEMLERİ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YİYECEK İÇECEK MALİYET KONTROL</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582739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 Verilen Dersler / Öğrencinin Seçebileceği Dersler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21</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10004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Zorunlu Dersler</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graphicFrame>
        <p:nvGraphicFramePr>
          <p:cNvPr id="17" name="Tablo 16"/>
          <p:cNvGraphicFramePr>
            <a:graphicFrameLocks noGrp="1"/>
          </p:cNvGraphicFramePr>
          <p:nvPr>
            <p:extLst>
              <p:ext uri="{D42A27DB-BD31-4B8C-83A1-F6EECF244321}">
                <p14:modId xmlns:p14="http://schemas.microsoft.com/office/powerpoint/2010/main" val="1335502590"/>
              </p:ext>
            </p:extLst>
          </p:nvPr>
        </p:nvGraphicFramePr>
        <p:xfrm>
          <a:off x="496877" y="1556206"/>
          <a:ext cx="7940865" cy="2502295"/>
        </p:xfrm>
        <a:graphic>
          <a:graphicData uri="http://schemas.openxmlformats.org/drawingml/2006/table">
            <a:tbl>
              <a:tblPr firstRow="1" bandRow="1">
                <a:tableStyleId>{5940675A-B579-460E-94D1-54222C63F5DA}</a:tableStyleId>
              </a:tblPr>
              <a:tblGrid>
                <a:gridCol w="3363923"/>
                <a:gridCol w="4576942"/>
              </a:tblGrid>
              <a:tr h="486295">
                <a:tc>
                  <a:txBody>
                    <a:bodyPr/>
                    <a:lstStyle/>
                    <a:p>
                      <a:pPr algn="l"/>
                      <a:r>
                        <a:rPr lang="tr-TR" sz="1800" b="1" baseline="0" dirty="0" smtClean="0">
                          <a:solidFill>
                            <a:schemeClr val="bg1">
                              <a:lumMod val="95000"/>
                            </a:schemeClr>
                          </a:solidFill>
                        </a:rPr>
                        <a:t>SEÇMELİ DERSLER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sz="2000" dirty="0" smtClean="0"/>
                        <a:t>1. SINIF (1. DÖNEM)</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YOK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r>
                        <a:rPr lang="tr-TR" sz="2000" dirty="0" smtClean="0"/>
                        <a:t>1. SINIF (2. DÖNEM)</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YOK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1099319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 Verilen Dersler / Öğrencinin Seçebileceği Dersler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22</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10004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Zorunlu Dersler</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graphicFrame>
        <p:nvGraphicFramePr>
          <p:cNvPr id="17" name="Tablo 16"/>
          <p:cNvGraphicFramePr>
            <a:graphicFrameLocks noGrp="1"/>
          </p:cNvGraphicFramePr>
          <p:nvPr>
            <p:extLst>
              <p:ext uri="{D42A27DB-BD31-4B8C-83A1-F6EECF244321}">
                <p14:modId xmlns:p14="http://schemas.microsoft.com/office/powerpoint/2010/main" val="1002088139"/>
              </p:ext>
            </p:extLst>
          </p:nvPr>
        </p:nvGraphicFramePr>
        <p:xfrm>
          <a:off x="496877" y="1556206"/>
          <a:ext cx="7940865" cy="4996994"/>
        </p:xfrm>
        <a:graphic>
          <a:graphicData uri="http://schemas.openxmlformats.org/drawingml/2006/table">
            <a:tbl>
              <a:tblPr firstRow="1" bandRow="1">
                <a:tableStyleId>{5940675A-B579-460E-94D1-54222C63F5DA}</a:tableStyleId>
              </a:tblPr>
              <a:tblGrid>
                <a:gridCol w="3363923"/>
                <a:gridCol w="4576942"/>
              </a:tblGrid>
              <a:tr h="486295">
                <a:tc>
                  <a:txBody>
                    <a:bodyPr/>
                    <a:lstStyle/>
                    <a:p>
                      <a:pPr algn="l"/>
                      <a:r>
                        <a:rPr lang="tr-TR" sz="1800" b="1" baseline="0" dirty="0" smtClean="0">
                          <a:solidFill>
                            <a:schemeClr val="bg1">
                              <a:lumMod val="95000"/>
                            </a:schemeClr>
                          </a:solidFill>
                        </a:rPr>
                        <a:t>SEÇMELİ DERSLER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421299">
                <a:tc>
                  <a:txBody>
                    <a:bodyPr/>
                    <a:lstStyle/>
                    <a:p>
                      <a:r>
                        <a:rPr lang="tr-TR" sz="2000" dirty="0" smtClean="0"/>
                        <a:t>2. SINIF (1. DÖNEM)</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MESLEKİ İNGİLİZCE-I </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64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BÜRO</a:t>
                      </a:r>
                      <a:r>
                        <a:rPr lang="tr-TR" sz="1800" b="0" baseline="0" dirty="0" smtClean="0"/>
                        <a:t> YÖN. VE İLETİŞ. TEK.</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064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dirty="0" smtClean="0"/>
                        <a:t>KONGRE VE FUAR ORGANİZASYONU</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64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MÜŞTERİ İLİŞKİLERİ YÖNETİMİ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42900">
                <a:tc>
                  <a:txBody>
                    <a:bodyPr/>
                    <a:lstStyle/>
                    <a:p>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SEYAHAT ACEN.</a:t>
                      </a:r>
                      <a:r>
                        <a:rPr lang="tr-TR" sz="1800" b="0" baseline="0" dirty="0" smtClean="0"/>
                        <a:t> VE TUR OPERATÖRLÜĞÜ</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1160">
                <a:tc>
                  <a:txBody>
                    <a:bodyPr/>
                    <a:lstStyle/>
                    <a:p>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KONUK İLETİŞİMİ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7752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556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9624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64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318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tr-TR"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202352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 Verilen Dersler / Öğrencinin Seçebileceği Dersler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23</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10004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Zorunlu Dersler</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graphicFrame>
        <p:nvGraphicFramePr>
          <p:cNvPr id="17" name="Tablo 16"/>
          <p:cNvGraphicFramePr>
            <a:graphicFrameLocks noGrp="1"/>
          </p:cNvGraphicFramePr>
          <p:nvPr>
            <p:extLst>
              <p:ext uri="{D42A27DB-BD31-4B8C-83A1-F6EECF244321}">
                <p14:modId xmlns:p14="http://schemas.microsoft.com/office/powerpoint/2010/main" val="3754301234"/>
              </p:ext>
            </p:extLst>
          </p:nvPr>
        </p:nvGraphicFramePr>
        <p:xfrm>
          <a:off x="496877" y="1556206"/>
          <a:ext cx="7940865" cy="4996994"/>
        </p:xfrm>
        <a:graphic>
          <a:graphicData uri="http://schemas.openxmlformats.org/drawingml/2006/table">
            <a:tbl>
              <a:tblPr firstRow="1" bandRow="1">
                <a:tableStyleId>{5940675A-B579-460E-94D1-54222C63F5DA}</a:tableStyleId>
              </a:tblPr>
              <a:tblGrid>
                <a:gridCol w="3363923"/>
                <a:gridCol w="4576942"/>
              </a:tblGrid>
              <a:tr h="486295">
                <a:tc>
                  <a:txBody>
                    <a:bodyPr/>
                    <a:lstStyle/>
                    <a:p>
                      <a:pPr algn="l"/>
                      <a:r>
                        <a:rPr lang="tr-TR" sz="1800" b="1" baseline="0" dirty="0" smtClean="0">
                          <a:solidFill>
                            <a:schemeClr val="bg1">
                              <a:lumMod val="95000"/>
                            </a:schemeClr>
                          </a:solidFill>
                        </a:rPr>
                        <a:t>SEÇMELİ DERSLER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421299">
                <a:tc>
                  <a:txBody>
                    <a:bodyPr/>
                    <a:lstStyle/>
                    <a:p>
                      <a:r>
                        <a:rPr lang="tr-TR" sz="2000" dirty="0" smtClean="0"/>
                        <a:t>2. SINIF </a:t>
                      </a:r>
                      <a:r>
                        <a:rPr lang="tr-TR" sz="2000" dirty="0" smtClean="0"/>
                        <a:t>(2. </a:t>
                      </a:r>
                      <a:r>
                        <a:rPr lang="tr-TR" sz="2000" dirty="0" smtClean="0"/>
                        <a:t>DÖNEM)</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MESLEKİ İNGİLİZCE-I </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64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OFİS UYGULAMALARI GELİŞTİRME</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064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dirty="0" smtClean="0"/>
                        <a:t>KRİZ</a:t>
                      </a:r>
                      <a:r>
                        <a:rPr lang="tr-TR" baseline="0" dirty="0" smtClean="0"/>
                        <a:t> VE SİTRES YÖNETİMİ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64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İNSAN KAYNAKLARI YÖNETİMİ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42900">
                <a:tc>
                  <a:txBody>
                    <a:bodyPr/>
                    <a:lstStyle/>
                    <a:p>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İŞ VE SOSYAL GÜVENLİK HUKUKU</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1160">
                <a:tc>
                  <a:txBody>
                    <a:bodyPr/>
                    <a:lstStyle/>
                    <a:p>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dirty="0" smtClean="0"/>
                        <a:t>SOSYAL SORUMLULUK PROJELERİ</a:t>
                      </a:r>
                      <a:endParaRPr lang="tr-TR" sz="1800" b="0"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7752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dirty="0" smtClean="0"/>
                        <a:t>BİTİRME PROJESİ</a:t>
                      </a:r>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556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r>
                        <a:rPr lang="en-US" dirty="0" smtClean="0"/>
                        <a:t>KONAKLAMA</a:t>
                      </a:r>
                      <a:r>
                        <a:rPr lang="en-US" baseline="0" dirty="0" smtClean="0"/>
                        <a:t> İŞLET.KONUK İLETİŞİMİ</a:t>
                      </a:r>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9624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dirty="0" smtClean="0"/>
                        <a:t>KAT HİZMETLERİ</a:t>
                      </a:r>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64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318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tr-TR"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521792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Üst Kademeye Geçiş</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24</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021601" cy="4501232"/>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a:t>Öğrencilerin ikinci sınıfa geçebilmeleri için 4 üzerinden en az 1.80 ve mezun olmak içinde 4 üzerinden 2.0 not ortalamasına sahip olmaları gerekmektedir. </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Akademik </a:t>
            </a:r>
            <a:r>
              <a:rPr lang="tr-TR" dirty="0"/>
              <a:t>kariyer: Mezunlar DGS sınavını kazanarak 4 yıllık fakültelere dikey geçiş yapabilir.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a:t>Meslek alanındaki kariyer: Mezunlar, otel, lokanta vb. tesislerde servis, </a:t>
            </a:r>
            <a:r>
              <a:rPr lang="tr-TR" dirty="0" err="1"/>
              <a:t>önbüro</a:t>
            </a:r>
            <a:r>
              <a:rPr lang="tr-TR" dirty="0"/>
              <a:t> elemanı, kat hizmetleri elamanı vb. </a:t>
            </a:r>
            <a:r>
              <a:rPr lang="tr-TR" dirty="0" err="1"/>
              <a:t>posizyonlarda</a:t>
            </a:r>
            <a:r>
              <a:rPr lang="tr-TR" dirty="0"/>
              <a:t> çalışabilir.</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2127810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a:t>
            </a:r>
            <a:r>
              <a:rPr lang="tr-TR" spc="150" dirty="0">
                <a:solidFill>
                  <a:srgbClr val="6666FF"/>
                </a:solidFill>
              </a:rPr>
              <a:t>Mezuniyet </a:t>
            </a:r>
            <a:r>
              <a:rPr lang="tr-TR" spc="150" dirty="0" smtClean="0">
                <a:solidFill>
                  <a:srgbClr val="6666FF"/>
                </a:solidFill>
              </a:rPr>
              <a:t>Koşulları</a:t>
            </a:r>
            <a:endParaRPr lang="tr-TR" spc="150" dirty="0">
              <a:solidFill>
                <a:srgbClr val="6666FF"/>
              </a:solidFill>
            </a:endParaRP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25</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021601" cy="387798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a:t>Bir öğrencinin Seyahat Turizm ve Eğlence Hizmetleri Bölümü Turizm ve Seyahat Hizmetleri Programından mezun olabilmesi için; ders planındaki 120 AKTS kredisine sahip olan tüm dersleri başarması, 40 İş Günü Yaz Stajını tamamlaması ve 4.00 üzerinden en az 2.00 genel not ortalamasına sahip olması gerekmektedir</a:t>
            </a:r>
            <a:r>
              <a:rPr lang="tr-TR" dirty="0" smtClean="0"/>
              <a:t>.</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1311052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Mezuniyet Sonrası İş Alanları</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26</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4385816"/>
          </a:xfrm>
          <a:prstGeom prst="rect">
            <a:avLst/>
          </a:prstGeom>
        </p:spPr>
        <p:txBody>
          <a:bodyPr wrap="square">
            <a:spAutoFit/>
          </a:bodyPr>
          <a:lstStyle/>
          <a:p>
            <a:pPr marL="542925" lvl="0" algn="just">
              <a:lnSpc>
                <a:spcPct val="150000"/>
              </a:lnSpc>
              <a:spcBef>
                <a:spcPts val="1200"/>
              </a:spcBef>
              <a:spcAft>
                <a:spcPts val="600"/>
              </a:spcAft>
              <a:buClr>
                <a:srgbClr val="6666FF"/>
              </a:buClr>
            </a:pPr>
            <a:r>
              <a:rPr lang="tr-TR" dirty="0"/>
              <a:t>Program </a:t>
            </a:r>
            <a:r>
              <a:rPr lang="tr-TR" dirty="0" smtClean="0"/>
              <a:t>mezunları;</a:t>
            </a:r>
            <a:endParaRPr lang="tr-TR" dirty="0"/>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a:t>O</a:t>
            </a:r>
            <a:r>
              <a:rPr lang="tr-TR" dirty="0" smtClean="0"/>
              <a:t>teller, </a:t>
            </a:r>
            <a:endParaRPr lang="tr-TR" dirty="0" smtClean="0"/>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en-US" dirty="0" smtClean="0"/>
              <a:t>D</a:t>
            </a:r>
            <a:r>
              <a:rPr lang="tr-TR" dirty="0" err="1" smtClean="0"/>
              <a:t>iğer</a:t>
            </a:r>
            <a:r>
              <a:rPr lang="tr-TR" dirty="0" smtClean="0"/>
              <a:t> konaklama tesisleri</a:t>
            </a:r>
            <a:endParaRPr lang="tr-TR" dirty="0" smtClean="0"/>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restoranlar, </a:t>
            </a:r>
            <a:endParaRPr lang="tr-TR" dirty="0" smtClean="0"/>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kongre </a:t>
            </a:r>
            <a:r>
              <a:rPr lang="tr-TR" dirty="0"/>
              <a:t>ve fuar </a:t>
            </a:r>
            <a:r>
              <a:rPr lang="tr-TR" dirty="0" smtClean="0"/>
              <a:t>organizasyon firmaları,</a:t>
            </a:r>
            <a:endParaRPr lang="tr-TR" dirty="0" smtClean="0"/>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turizm </a:t>
            </a:r>
            <a:r>
              <a:rPr lang="tr-TR" dirty="0"/>
              <a:t>bürolarında görev alabildikleri gibi </a:t>
            </a:r>
            <a:endParaRPr lang="tr-TR" dirty="0" smtClean="0"/>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kendileri </a:t>
            </a:r>
            <a:r>
              <a:rPr lang="tr-TR" dirty="0"/>
              <a:t>alanları ile ilgili işyeri de </a:t>
            </a:r>
            <a:r>
              <a:rPr lang="tr-TR" dirty="0" smtClean="0"/>
              <a:t>açabilmektedirler. </a:t>
            </a:r>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653271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Öğrenci Danışmanlığı Sistemi</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27</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3093154"/>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1. sınıf akademik ve staj danışmanı</a:t>
            </a:r>
          </a:p>
          <a:p>
            <a:pPr marL="542925" lvl="0" algn="just">
              <a:lnSpc>
                <a:spcPct val="150000"/>
              </a:lnSpc>
              <a:spcBef>
                <a:spcPts val="1200"/>
              </a:spcBef>
              <a:spcAft>
                <a:spcPts val="600"/>
              </a:spcAft>
              <a:buClr>
                <a:srgbClr val="6666FF"/>
              </a:buClr>
            </a:pPr>
            <a:r>
              <a:rPr lang="tr-TR" dirty="0" err="1"/>
              <a:t>Öğr</a:t>
            </a:r>
            <a:r>
              <a:rPr lang="tr-TR" dirty="0"/>
              <a:t>. Gör. </a:t>
            </a:r>
            <a:r>
              <a:rPr lang="tr-TR" dirty="0" smtClean="0"/>
              <a:t>Elçin Güngör Güzeler</a:t>
            </a:r>
            <a:endParaRPr lang="tr-TR" dirty="0"/>
          </a:p>
          <a:p>
            <a:pPr marL="808038"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2. </a:t>
            </a:r>
            <a:r>
              <a:rPr lang="tr-TR" dirty="0"/>
              <a:t>sınıf akademik ve staj </a:t>
            </a:r>
            <a:r>
              <a:rPr lang="tr-TR" dirty="0" smtClean="0"/>
              <a:t>danışmanı</a:t>
            </a:r>
          </a:p>
          <a:p>
            <a:pPr marL="542925" algn="just">
              <a:lnSpc>
                <a:spcPct val="150000"/>
              </a:lnSpc>
              <a:spcBef>
                <a:spcPts val="1200"/>
              </a:spcBef>
              <a:spcAft>
                <a:spcPts val="600"/>
              </a:spcAft>
              <a:buClr>
                <a:srgbClr val="6666FF"/>
              </a:buClr>
            </a:pPr>
            <a:r>
              <a:rPr lang="tr-TR" dirty="0" err="1"/>
              <a:t>Öğr</a:t>
            </a:r>
            <a:r>
              <a:rPr lang="tr-TR" dirty="0"/>
              <a:t>. Gör. </a:t>
            </a:r>
            <a:r>
              <a:rPr lang="tr-TR" dirty="0" smtClean="0"/>
              <a:t>Aykut </a:t>
            </a:r>
            <a:r>
              <a:rPr lang="tr-TR" dirty="0" err="1" smtClean="0"/>
              <a:t>Pajo</a:t>
            </a:r>
            <a:endParaRPr lang="tr-TR" dirty="0"/>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1184084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910568"/>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Öğrenci İşleri Hizmetleri</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28</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285494"/>
            <a:ext cx="8255080" cy="6324808"/>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Okulumuzda öğrenci işleri 2. katta hizmet vermektedir. </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Öğrenci İşlerinin Sunduğu Hizmetler</a:t>
            </a:r>
            <a:endParaRPr lang="tr-TR" dirty="0"/>
          </a:p>
          <a:p>
            <a:pPr marL="1265238" lvl="1" indent="-265113" algn="just">
              <a:lnSpc>
                <a:spcPct val="150000"/>
              </a:lnSpc>
              <a:spcBef>
                <a:spcPts val="1200"/>
              </a:spcBef>
              <a:spcAft>
                <a:spcPts val="600"/>
              </a:spcAft>
              <a:buClr>
                <a:srgbClr val="6666FF"/>
              </a:buClr>
              <a:buFont typeface="Wingdings" panose="05000000000000000000" pitchFamily="2" charset="2"/>
              <a:buChar char="§"/>
            </a:pPr>
            <a:r>
              <a:rPr lang="tr-TR" sz="1700" dirty="0" smtClean="0"/>
              <a:t>Öğrenci Belgesi </a:t>
            </a:r>
          </a:p>
          <a:p>
            <a:pPr marL="1265238" lvl="1" indent="-265113" algn="just">
              <a:lnSpc>
                <a:spcPct val="150000"/>
              </a:lnSpc>
              <a:spcBef>
                <a:spcPts val="1200"/>
              </a:spcBef>
              <a:spcAft>
                <a:spcPts val="600"/>
              </a:spcAft>
              <a:buClr>
                <a:srgbClr val="6666FF"/>
              </a:buClr>
              <a:buFont typeface="Wingdings" panose="05000000000000000000" pitchFamily="2" charset="2"/>
              <a:buChar char="§"/>
            </a:pPr>
            <a:r>
              <a:rPr lang="tr-TR" sz="1700" dirty="0" err="1" smtClean="0"/>
              <a:t>Mazaret</a:t>
            </a:r>
            <a:r>
              <a:rPr lang="tr-TR" sz="1700" dirty="0" smtClean="0"/>
              <a:t> ve Bütünleme Sınavı İşlemleri</a:t>
            </a:r>
          </a:p>
          <a:p>
            <a:pPr marL="1265238" lvl="1" indent="-265113" algn="just">
              <a:lnSpc>
                <a:spcPct val="150000"/>
              </a:lnSpc>
              <a:spcBef>
                <a:spcPts val="1200"/>
              </a:spcBef>
              <a:spcAft>
                <a:spcPts val="600"/>
              </a:spcAft>
              <a:buClr>
                <a:srgbClr val="6666FF"/>
              </a:buClr>
              <a:buFont typeface="Wingdings" panose="05000000000000000000" pitchFamily="2" charset="2"/>
              <a:buChar char="§"/>
            </a:pPr>
            <a:r>
              <a:rPr lang="tr-TR" sz="1700" dirty="0" smtClean="0"/>
              <a:t>Mazeret </a:t>
            </a:r>
            <a:r>
              <a:rPr lang="tr-TR" sz="1700" dirty="0"/>
              <a:t>Ders Kayıt </a:t>
            </a:r>
            <a:r>
              <a:rPr lang="tr-TR" sz="1700" dirty="0" smtClean="0"/>
              <a:t>İşlemleri</a:t>
            </a:r>
          </a:p>
          <a:p>
            <a:pPr marL="1265238" lvl="1" indent="-265113" algn="just">
              <a:lnSpc>
                <a:spcPct val="150000"/>
              </a:lnSpc>
              <a:spcBef>
                <a:spcPts val="1200"/>
              </a:spcBef>
              <a:spcAft>
                <a:spcPts val="600"/>
              </a:spcAft>
              <a:buClr>
                <a:srgbClr val="6666FF"/>
              </a:buClr>
              <a:buFont typeface="Wingdings" panose="05000000000000000000" pitchFamily="2" charset="2"/>
              <a:buChar char="§"/>
            </a:pPr>
            <a:r>
              <a:rPr lang="tr-TR" sz="1700" dirty="0" smtClean="0"/>
              <a:t>Otomasyon </a:t>
            </a:r>
            <a:r>
              <a:rPr lang="tr-TR" sz="1700" dirty="0"/>
              <a:t>Şifre Yenileme </a:t>
            </a:r>
            <a:r>
              <a:rPr lang="tr-TR" sz="1700" dirty="0" smtClean="0"/>
              <a:t>İşlemleri</a:t>
            </a:r>
          </a:p>
          <a:p>
            <a:pPr marL="1265238" lvl="1" indent="-265113" algn="just">
              <a:lnSpc>
                <a:spcPct val="150000"/>
              </a:lnSpc>
              <a:spcBef>
                <a:spcPts val="1200"/>
              </a:spcBef>
              <a:spcAft>
                <a:spcPts val="600"/>
              </a:spcAft>
              <a:buClr>
                <a:srgbClr val="6666FF"/>
              </a:buClr>
              <a:buFont typeface="Wingdings" panose="05000000000000000000" pitchFamily="2" charset="2"/>
              <a:buChar char="§"/>
            </a:pPr>
            <a:r>
              <a:rPr lang="tr-TR" sz="1700" dirty="0" smtClean="0"/>
              <a:t>Yatay </a:t>
            </a:r>
            <a:r>
              <a:rPr lang="tr-TR" sz="1700" dirty="0"/>
              <a:t>Geçiş </a:t>
            </a:r>
            <a:r>
              <a:rPr lang="tr-TR" sz="1700" dirty="0" smtClean="0"/>
              <a:t>İşlemleri</a:t>
            </a:r>
          </a:p>
          <a:p>
            <a:pPr marL="1265238" lvl="1" indent="-265113" algn="just">
              <a:lnSpc>
                <a:spcPct val="150000"/>
              </a:lnSpc>
              <a:spcBef>
                <a:spcPts val="1200"/>
              </a:spcBef>
              <a:spcAft>
                <a:spcPts val="600"/>
              </a:spcAft>
              <a:buClr>
                <a:srgbClr val="6666FF"/>
              </a:buClr>
              <a:buFont typeface="Wingdings" panose="05000000000000000000" pitchFamily="2" charset="2"/>
              <a:buChar char="§"/>
            </a:pPr>
            <a:r>
              <a:rPr lang="tr-TR" sz="1700" dirty="0" smtClean="0"/>
              <a:t>Kayıt </a:t>
            </a:r>
            <a:r>
              <a:rPr lang="tr-TR" sz="1700" dirty="0"/>
              <a:t>Dondurma </a:t>
            </a:r>
            <a:r>
              <a:rPr lang="tr-TR" sz="1700" dirty="0" smtClean="0"/>
              <a:t>ve Sildirme İşlemleri</a:t>
            </a:r>
          </a:p>
          <a:p>
            <a:pPr marL="1265238" lvl="1" indent="-265113" algn="just">
              <a:lnSpc>
                <a:spcPct val="150000"/>
              </a:lnSpc>
              <a:spcBef>
                <a:spcPts val="1200"/>
              </a:spcBef>
              <a:spcAft>
                <a:spcPts val="600"/>
              </a:spcAft>
              <a:buClr>
                <a:srgbClr val="6666FF"/>
              </a:buClr>
              <a:buFont typeface="Wingdings" panose="05000000000000000000" pitchFamily="2" charset="2"/>
              <a:buChar char="§"/>
            </a:pPr>
            <a:r>
              <a:rPr lang="tr-TR" sz="1700" dirty="0" smtClean="0"/>
              <a:t>Mezuniyet İşlemleri</a:t>
            </a:r>
            <a:endParaRPr lang="tr-TR" sz="1700" dirty="0"/>
          </a:p>
          <a:p>
            <a:pPr marL="1265238" lvl="1" indent="-265113" algn="just">
              <a:lnSpc>
                <a:spcPct val="150000"/>
              </a:lnSpc>
              <a:spcBef>
                <a:spcPts val="1200"/>
              </a:spcBef>
              <a:spcAft>
                <a:spcPts val="600"/>
              </a:spcAft>
              <a:buClr>
                <a:srgbClr val="6666FF"/>
              </a:buClr>
              <a:buFont typeface="Wingdings" panose="05000000000000000000" pitchFamily="2" charset="2"/>
              <a:buChar char="§"/>
            </a:pP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401104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Yasal Hak ve Sorumluluklar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88544" y="3236728"/>
            <a:ext cx="3300972" cy="1200329"/>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29</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3508653"/>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Eğitim Öğretim İle İlgili</a:t>
            </a:r>
            <a:r>
              <a:rPr lang="tr-TR" dirty="0" smtClean="0"/>
              <a:t>: </a:t>
            </a:r>
          </a:p>
          <a:p>
            <a:pPr marL="542925" lvl="0" algn="just">
              <a:lnSpc>
                <a:spcPct val="150000"/>
              </a:lnSpc>
              <a:spcBef>
                <a:spcPts val="1200"/>
              </a:spcBef>
              <a:spcAft>
                <a:spcPts val="600"/>
              </a:spcAft>
              <a:buClr>
                <a:srgbClr val="6666FF"/>
              </a:buClr>
            </a:pPr>
            <a:r>
              <a:rPr lang="tr-TR" dirty="0" smtClean="0"/>
              <a:t>Kırklareli Üniversitesi Ön Lisans ve Lisans Eğitim Öğretim Yönetmeliği</a:t>
            </a:r>
          </a:p>
          <a:p>
            <a:pPr marL="542925" lvl="0" algn="just">
              <a:lnSpc>
                <a:spcPct val="150000"/>
              </a:lnSpc>
              <a:spcBef>
                <a:spcPts val="1200"/>
              </a:spcBef>
              <a:spcAft>
                <a:spcPts val="600"/>
              </a:spcAft>
              <a:buClr>
                <a:srgbClr val="6666FF"/>
              </a:buClr>
            </a:pPr>
            <a:r>
              <a:rPr lang="tr-TR" dirty="0" smtClean="0"/>
              <a:t>(Kırklareli Üniversitesi Öğrenci İşleri Daire Başkanlığı’nın internet sayfasında yer almaktadır. )</a:t>
            </a:r>
          </a:p>
          <a:p>
            <a:pPr marL="542925" lvl="0" algn="just">
              <a:lnSpc>
                <a:spcPct val="150000"/>
              </a:lnSpc>
              <a:spcBef>
                <a:spcPts val="1200"/>
              </a:spcBef>
              <a:spcAft>
                <a:spcPts val="600"/>
              </a:spcAft>
              <a:buClr>
                <a:srgbClr val="6666FF"/>
              </a:buClr>
            </a:pPr>
            <a:r>
              <a:rPr lang="tr-TR" dirty="0">
                <a:hlinkClick r:id="rId2"/>
              </a:rPr>
              <a:t>http://oidb.klu.edu.tr/Yardimci_Sayfalar/184-yonetmelikler.klu</a:t>
            </a:r>
            <a:endParaRPr lang="tr-TR" dirty="0" smtClean="0"/>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6" name="Dikdörtgen 15"/>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1220785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9144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465179"/>
            <a:ext cx="540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486477"/>
            <a:ext cx="540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2" name="Dikdörtgen 11"/>
          <p:cNvSpPr/>
          <p:nvPr/>
        </p:nvSpPr>
        <p:spPr>
          <a:xfrm>
            <a:off x="4994739" y="3099946"/>
            <a:ext cx="7200000" cy="396000"/>
          </a:xfrm>
          <a:prstGeom prst="rect">
            <a:avLst/>
          </a:prstGeom>
          <a:solidFill>
            <a:schemeClr val="tx2">
              <a:lumMod val="20000"/>
              <a:lumOff val="80000"/>
              <a:alpha val="71000"/>
            </a:schemeClr>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87313" defTabSz="466768">
              <a:tabLst>
                <a:tab pos="1971675" algn="l"/>
                <a:tab pos="1978025" algn="l"/>
              </a:tabLst>
            </a:pPr>
            <a:r>
              <a:rPr lang="tr-TR" sz="2000" b="1" spc="250" dirty="0" smtClean="0">
                <a:solidFill>
                  <a:srgbClr val="003366"/>
                </a:solidFill>
              </a:rPr>
              <a:t>PINARHİSAR MYO &amp; </a:t>
            </a:r>
            <a:r>
              <a:rPr lang="tr-TR" sz="2000" b="1" spc="250" dirty="0" smtClean="0">
                <a:solidFill>
                  <a:srgbClr val="6666FF"/>
                </a:solidFill>
              </a:rPr>
              <a:t>Genel Tanıtımı</a:t>
            </a:r>
            <a:endParaRPr lang="tr-TR" sz="2000" b="1" spc="250" dirty="0">
              <a:solidFill>
                <a:srgbClr val="6666FF"/>
              </a:solidFill>
            </a:endParaRPr>
          </a:p>
        </p:txBody>
      </p:sp>
      <p:sp>
        <p:nvSpPr>
          <p:cNvPr id="13" name="Dikdörtgen 12"/>
          <p:cNvSpPr/>
          <p:nvPr/>
        </p:nvSpPr>
        <p:spPr>
          <a:xfrm>
            <a:off x="5162343" y="4076622"/>
            <a:ext cx="5010373" cy="276999"/>
          </a:xfrm>
          <a:prstGeom prst="rect">
            <a:avLst/>
          </a:prstGeom>
        </p:spPr>
        <p:txBody>
          <a:bodyPr wrap="square" lIns="0" tIns="0" rIns="0" bIns="0" anchor="ctr" anchorCtr="0">
            <a:spAutoFit/>
          </a:bodyPr>
          <a:lstStyle/>
          <a:p>
            <a:pPr marL="360363" indent="-274638">
              <a:spcBef>
                <a:spcPts val="601"/>
              </a:spcBef>
              <a:spcAft>
                <a:spcPts val="600"/>
              </a:spcAft>
              <a:buClr>
                <a:srgbClr val="9999FF"/>
              </a:buClr>
              <a:buFont typeface="Wingdings" panose="05000000000000000000" pitchFamily="2" charset="2"/>
              <a:buChar char="§"/>
            </a:pPr>
            <a:r>
              <a:rPr lang="tr-TR" dirty="0" smtClean="0">
                <a:solidFill>
                  <a:srgbClr val="002060"/>
                </a:solidFill>
                <a:latin typeface="Century Gothic" panose="020B0502020202020204" pitchFamily="34" charset="0"/>
              </a:rPr>
              <a:t>Genel Tanıtım</a:t>
            </a:r>
            <a:endParaRPr lang="tr-TR" dirty="0">
              <a:solidFill>
                <a:srgbClr val="002060"/>
              </a:solidFill>
              <a:latin typeface="Century Gothic" panose="020B0502020202020204" pitchFamily="34" charset="0"/>
            </a:endParaRPr>
          </a:p>
        </p:txBody>
      </p:sp>
      <p:sp>
        <p:nvSpPr>
          <p:cNvPr id="14" name="Altbilgi Yer Tutucusu 1"/>
          <p:cNvSpPr txBox="1">
            <a:spLocks/>
          </p:cNvSpPr>
          <p:nvPr/>
        </p:nvSpPr>
        <p:spPr>
          <a:xfrm>
            <a:off x="8389516" y="6409074"/>
            <a:ext cx="3600000" cy="259626"/>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p14="http://schemas.microsoft.com/office/powerpoint/2010/main" val="360690857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2019-2020 Güz Dönemi Akademik Takvimi</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007018"/>
            <a:ext cx="3300972" cy="1677382"/>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30</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938853909"/>
              </p:ext>
            </p:extLst>
          </p:nvPr>
        </p:nvGraphicFramePr>
        <p:xfrm>
          <a:off x="496877" y="1483266"/>
          <a:ext cx="7940865" cy="5158375"/>
        </p:xfrm>
        <a:graphic>
          <a:graphicData uri="http://schemas.openxmlformats.org/drawingml/2006/table">
            <a:tbl>
              <a:tblPr firstRow="1" bandRow="1">
                <a:tableStyleId>{5940675A-B579-460E-94D1-54222C63F5DA}</a:tableStyleId>
              </a:tblPr>
              <a:tblGrid>
                <a:gridCol w="2863011"/>
                <a:gridCol w="5077854"/>
              </a:tblGrid>
              <a:tr h="486295">
                <a:tc>
                  <a:txBody>
                    <a:bodyPr/>
                    <a:lstStyle/>
                    <a:p>
                      <a:pPr algn="l"/>
                      <a:r>
                        <a:rPr lang="tr-TR" sz="1800" b="1" baseline="0" dirty="0" smtClean="0">
                          <a:solidFill>
                            <a:schemeClr val="bg1">
                              <a:lumMod val="95000"/>
                            </a:schemeClr>
                          </a:solidFill>
                        </a:rPr>
                        <a:t>Etkinlikler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Tarih</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dirty="0" smtClean="0"/>
                        <a:t>Ders Kayıt</a:t>
                      </a:r>
                      <a:endParaRPr lang="tr-TR"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9 Eylül 2019 –</a:t>
                      </a:r>
                      <a:r>
                        <a:rPr lang="tr-TR" sz="1800" b="0" baseline="0" dirty="0" smtClean="0"/>
                        <a:t> 13 Eylül 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r>
                        <a:rPr lang="tr-TR" sz="1800" b="0" dirty="0" smtClean="0">
                          <a:solidFill>
                            <a:srgbClr val="002060"/>
                          </a:solidFill>
                        </a:rPr>
                        <a:t>Derslerin Başlangıcı</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16 Eylül 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r>
                        <a:rPr lang="tr-TR" sz="1800" b="0" dirty="0" smtClean="0">
                          <a:solidFill>
                            <a:srgbClr val="002060"/>
                          </a:solidFill>
                        </a:rPr>
                        <a:t>Ders Ekleme / Çıkarma</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16 Eylül 2019 – 18 Eylül 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r>
                        <a:rPr lang="tr-TR" sz="1800" b="0" dirty="0" smtClean="0">
                          <a:solidFill>
                            <a:srgbClr val="002060"/>
                          </a:solidFill>
                        </a:rPr>
                        <a:t>Vize Tarihleri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4 Kasım 2019 – 10 Kasım 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r>
                        <a:rPr lang="tr-TR" sz="1800" b="0" dirty="0" smtClean="0">
                          <a:solidFill>
                            <a:srgbClr val="002060"/>
                          </a:solidFill>
                        </a:rPr>
                        <a:t>Derslerin Bitişi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27 Aralık 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Final Tarihleri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30 Aralık</a:t>
                      </a:r>
                      <a:r>
                        <a:rPr lang="tr-TR" sz="1800" b="0" baseline="0" dirty="0" smtClean="0"/>
                        <a:t> 2019 – 12 Ocak 2020</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r>
                        <a:rPr lang="tr-TR" sz="1800" b="0" dirty="0" smtClean="0">
                          <a:solidFill>
                            <a:srgbClr val="002060"/>
                          </a:solidFill>
                        </a:rPr>
                        <a:t>Bütünleme </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tr-TR" sz="1800" b="0" dirty="0" smtClean="0"/>
                        <a:t>15 Ocak 2020 – 20 Ocak</a:t>
                      </a:r>
                      <a:r>
                        <a:rPr lang="tr-TR" sz="1800" b="0" baseline="0" dirty="0" smtClean="0"/>
                        <a:t> 2020</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Bahar Önemi Ders Kayıtları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just"/>
                      <a:r>
                        <a:rPr lang="tr-TR" sz="1800" b="0" dirty="0" smtClean="0"/>
                        <a:t>20 Ocak</a:t>
                      </a:r>
                      <a:r>
                        <a:rPr lang="tr-TR" sz="1800" b="0" baseline="0" dirty="0" smtClean="0"/>
                        <a:t> 2020 - </a:t>
                      </a:r>
                      <a:r>
                        <a:rPr lang="tr-TR" sz="1800" b="0" dirty="0" smtClean="0"/>
                        <a:t>24 Ocak</a:t>
                      </a:r>
                      <a:r>
                        <a:rPr lang="tr-TR" sz="1800" b="0" baseline="0" dirty="0" smtClean="0"/>
                        <a:t> 2020 </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2" name="Altbilgi Yer Tutucusu 1"/>
          <p:cNvSpPr txBox="1">
            <a:spLocks/>
          </p:cNvSpPr>
          <p:nvPr/>
        </p:nvSpPr>
        <p:spPr>
          <a:xfrm>
            <a:off x="8389516" y="6409074"/>
            <a:ext cx="3600000" cy="259626"/>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rgbClr val="002060"/>
                </a:solidFill>
              </a:rPr>
              <a:t>Eğitim Öğretim Geliştirme Koordinatörlüğü-2019</a:t>
            </a:r>
            <a:endParaRPr lang="tr-TR" dirty="0">
              <a:solidFill>
                <a:srgbClr val="002060"/>
              </a:solidFill>
            </a:endParaRPr>
          </a:p>
        </p:txBody>
      </p:sp>
      <p:sp>
        <p:nvSpPr>
          <p:cNvPr id="14" name="Dikdörtgen 13"/>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2771393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9144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642979"/>
            <a:ext cx="252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664277"/>
            <a:ext cx="252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2702142" y="3217491"/>
            <a:ext cx="4957829" cy="1497718"/>
          </a:xfrm>
          <a:prstGeom prst="rect">
            <a:avLst/>
          </a:prstGeom>
        </p:spPr>
        <p:txBody>
          <a:bodyPr wrap="square">
            <a:spAutoFit/>
          </a:bodyPr>
          <a:lstStyle/>
          <a:p>
            <a:pPr marL="85725" lvl="0" algn="r">
              <a:lnSpc>
                <a:spcPct val="150000"/>
              </a:lnSpc>
              <a:spcBef>
                <a:spcPts val="1200"/>
              </a:spcBef>
              <a:spcAft>
                <a:spcPts val="600"/>
              </a:spcAft>
              <a:buClr>
                <a:srgbClr val="6666FF"/>
              </a:buClr>
            </a:pPr>
            <a:r>
              <a:rPr lang="tr-TR" sz="3200" i="1" dirty="0" smtClean="0">
                <a:latin typeface="Vivaldi" panose="03020602050506090804" pitchFamily="66" charset="0"/>
              </a:rPr>
              <a:t>Güzel anı, başarı ve mutlulukla dolu bir üniversite hayatı dileğiyle….</a:t>
            </a:r>
            <a:endParaRPr lang="tr-TR" sz="3200" i="1" dirty="0">
              <a:latin typeface="Vivaldi" panose="03020602050506090804" pitchFamily="66" charset="0"/>
            </a:endParaRPr>
          </a:p>
        </p:txBody>
      </p:sp>
      <p:grpSp>
        <p:nvGrpSpPr>
          <p:cNvPr id="5" name="Grup 4"/>
          <p:cNvGrpSpPr/>
          <p:nvPr/>
        </p:nvGrpSpPr>
        <p:grpSpPr>
          <a:xfrm>
            <a:off x="8059232" y="3054151"/>
            <a:ext cx="4168769" cy="1226782"/>
            <a:chOff x="8059232" y="3054151"/>
            <a:chExt cx="4168769" cy="1226782"/>
          </a:xfrm>
        </p:grpSpPr>
        <p:sp>
          <p:nvSpPr>
            <p:cNvPr id="11" name="Dikdörtgen 10"/>
            <p:cNvSpPr/>
            <p:nvPr/>
          </p:nvSpPr>
          <p:spPr>
            <a:xfrm>
              <a:off x="9312000" y="3477854"/>
              <a:ext cx="2916000" cy="360000"/>
            </a:xfrm>
            <a:prstGeom prst="rect">
              <a:avLst/>
            </a:prstGeom>
            <a:gradFill>
              <a:gsLst>
                <a:gs pos="9000">
                  <a:srgbClr val="9999FF"/>
                </a:gs>
                <a:gs pos="100000">
                  <a:schemeClr val="bg1"/>
                </a:gs>
              </a:gsLst>
              <a:lin ang="10800000" scaled="1"/>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71488" defTabSz="450892"/>
              <a:endParaRPr lang="tr-TR" sz="1600" b="1" dirty="0">
                <a:solidFill>
                  <a:schemeClr val="tx1"/>
                </a:solidFill>
              </a:endParaRPr>
            </a:p>
          </p:txBody>
        </p:sp>
        <p:pic>
          <p:nvPicPr>
            <p:cNvPr id="14" name="Resim 13" descr="tasarimci-aktas-kirklareli-nin-renklerini_o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8059232" y="3054151"/>
              <a:ext cx="1080000" cy="1068297"/>
            </a:xfrm>
            <a:prstGeom prst="rect">
              <a:avLst/>
            </a:prstGeom>
            <a:noFill/>
            <a:ln>
              <a:noFill/>
            </a:ln>
          </p:spPr>
        </p:pic>
        <p:sp>
          <p:nvSpPr>
            <p:cNvPr id="15" name="Dikdörtgen 14"/>
            <p:cNvSpPr/>
            <p:nvPr/>
          </p:nvSpPr>
          <p:spPr>
            <a:xfrm>
              <a:off x="9349826" y="3078992"/>
              <a:ext cx="2878175" cy="276999"/>
            </a:xfrm>
            <a:prstGeom prst="rect">
              <a:avLst/>
            </a:prstGeom>
          </p:spPr>
          <p:txBody>
            <a:bodyPr wrap="square" lIns="180000">
              <a:spAutoFit/>
            </a:bodyPr>
            <a:lstStyle/>
            <a:p>
              <a:pPr indent="-88900">
                <a:spcBef>
                  <a:spcPts val="600"/>
                </a:spcBef>
                <a:buClr>
                  <a:srgbClr val="6666FF"/>
                </a:buClr>
                <a:tabLst>
                  <a:tab pos="266700" algn="l"/>
                </a:tabLst>
              </a:pPr>
              <a:r>
                <a:rPr lang="tr-TR" sz="1200" b="1" spc="300" dirty="0" smtClean="0">
                  <a:solidFill>
                    <a:schemeClr val="bg1">
                      <a:lumMod val="65000"/>
                    </a:schemeClr>
                  </a:solidFill>
                </a:rPr>
                <a:t>Kırklareli Üniversitesi</a:t>
              </a:r>
              <a:endParaRPr lang="tr-TR" sz="1200" b="1" spc="300" dirty="0">
                <a:solidFill>
                  <a:schemeClr val="bg1">
                    <a:lumMod val="65000"/>
                  </a:schemeClr>
                </a:solidFill>
              </a:endParaRPr>
            </a:p>
          </p:txBody>
        </p:sp>
        <p:sp>
          <p:nvSpPr>
            <p:cNvPr id="16" name="Dikdörtgen 15"/>
            <p:cNvSpPr/>
            <p:nvPr/>
          </p:nvSpPr>
          <p:spPr>
            <a:xfrm>
              <a:off x="9426273" y="4003934"/>
              <a:ext cx="2682145" cy="276999"/>
            </a:xfrm>
            <a:prstGeom prst="rect">
              <a:avLst/>
            </a:prstGeom>
          </p:spPr>
          <p:txBody>
            <a:bodyPr wrap="none">
              <a:spAutoFit/>
            </a:bodyPr>
            <a:lstStyle/>
            <a:p>
              <a:pPr marL="542925" indent="-542925">
                <a:buClr>
                  <a:srgbClr val="6666FF"/>
                </a:buClr>
              </a:pPr>
              <a:r>
                <a:rPr lang="tr-TR" sz="1200" i="1" spc="500" dirty="0">
                  <a:solidFill>
                    <a:srgbClr val="9A9AE6"/>
                  </a:solidFill>
                  <a:latin typeface="Harlow Solid Italic" panose="04030604020F02020D02" pitchFamily="82" charset="0"/>
                </a:rPr>
                <a:t>Bilgeliğe Yolculuk…</a:t>
              </a:r>
            </a:p>
          </p:txBody>
        </p:sp>
      </p:grpSp>
      <p:sp>
        <p:nvSpPr>
          <p:cNvPr id="18"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p14="http://schemas.microsoft.com/office/powerpoint/2010/main" val="31131027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Pınarhisar MYO Tarihsel Gelişimi </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4</a:t>
            </a:fld>
            <a:endParaRPr lang="tr-TR" sz="1600" b="1" spc="150" dirty="0">
              <a:solidFill>
                <a:schemeClr val="bg1"/>
              </a:solidFill>
            </a:endParaRPr>
          </a:p>
        </p:txBody>
      </p:sp>
      <p:sp>
        <p:nvSpPr>
          <p:cNvPr id="11" name="Dikdörtgen 10"/>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a:t>
            </a:r>
            <a:r>
              <a:rPr lang="tr-TR" sz="1400" b="1" spc="310" dirty="0" smtClean="0">
                <a:solidFill>
                  <a:srgbClr val="003399"/>
                </a:solidFill>
              </a:rPr>
              <a:t>Otel İşletmeciliği Programı </a:t>
            </a:r>
            <a:r>
              <a:rPr lang="tr-TR" sz="1400" b="1" spc="150" dirty="0" smtClean="0">
                <a:solidFill>
                  <a:srgbClr val="003366"/>
                </a:solidFill>
              </a:rPr>
              <a:t>&amp;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438813"/>
            <a:ext cx="11158438" cy="3647152"/>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a:t>3 Ekim 2003 tarihinden itibaren Trakya Üniversitesi Pınarhisar Meslek Yüksekokulu olarak kullanılan bina, eğitim ve öğretimin yürütülmesi için yetersiz kalması dolayı Trakya Üniversitesi Senatosu’nun 26 Ağustos 2005 tarihli kararı Pınarhisar'dan Kırklareli'ne Teknik Eğitim Fakültesi Kavaklı Yerleşkesine taşınmış eğitim ve öğretime bu yerleşkede devam etmiştir. </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a:t>Pınarhisar Meslek Yüksekokulu Teknik Eğitim Fakültesi Kavaklı Yerleşkesinde Fakülte Dekanlığı yanında boş bulunan 2 idari bloktan birinin yerel imkânlarla bakımının ve onarımının yapılması sonucunda Yüksekokul idari birimleri 28 Nisan 2006 tarihinde bu bloğa yerleşmiş ve bu tarihten itibaren burada faaliyet göstermiştir.</a:t>
            </a:r>
            <a:endParaRPr lang="tr-TR" dirty="0" smtClean="0"/>
          </a:p>
        </p:txBody>
      </p:sp>
      <p:sp>
        <p:nvSpPr>
          <p:cNvPr id="2"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p14="http://schemas.microsoft.com/office/powerpoint/2010/main" val="10518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Pınarhisar MYO Tarihsel Gelişimi </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5</a:t>
            </a:fld>
            <a:endParaRPr lang="tr-TR" sz="1600" b="1" spc="150" dirty="0">
              <a:solidFill>
                <a:schemeClr val="bg1"/>
              </a:solidFill>
            </a:endParaRPr>
          </a:p>
        </p:txBody>
      </p:sp>
      <p:sp>
        <p:nvSpPr>
          <p:cNvPr id="11" name="Dikdörtgen 10"/>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
        <p:nvSpPr>
          <p:cNvPr id="12" name="Dikdörtgen 11"/>
          <p:cNvSpPr/>
          <p:nvPr/>
        </p:nvSpPr>
        <p:spPr>
          <a:xfrm>
            <a:off x="-165100" y="1438813"/>
            <a:ext cx="11442700" cy="4424032"/>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a:t>Pınarhisar Meslek Yüksekokulu, Trakya Üniversitesi’ne bağlı olarak faaliyetlerini sürdürmekte iken, Kırklareli Üniversitesi’nin 29 Mayıs 2007 tarih ve 26536 sayılı Resmi Gazetede yayınlanarak yürürlüğe giren “5662 Sayılı Yükseköğretim Kurumları Teşkilatı Kanununda ve Yükseköğretim Kurumları Öğretim Elemanlarının Kadroları Hakkında Kanun Hükmünde Kararname ile Genel Kadro ve Usulü Hakkında Kanun Hükmünde Kararnameye ekli Cetvellerde Değişiklik Yapılmasına Dair Kanun’a” eklenen 83 </a:t>
            </a:r>
            <a:r>
              <a:rPr lang="tr-TR" dirty="0" err="1"/>
              <a:t>nolu</a:t>
            </a:r>
            <a:r>
              <a:rPr lang="tr-TR" dirty="0"/>
              <a:t> Ek Madde ile kurulan, kurulmasından sonra Kırklareli Üniversitesi’ne bağlanarak akademik faaliyetlerini sürdürmektedir. </a:t>
            </a:r>
            <a:endParaRPr lang="tr-TR" dirty="0" smtClean="0"/>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Pınarhisar </a:t>
            </a:r>
            <a:r>
              <a:rPr lang="tr-TR" dirty="0"/>
              <a:t>Meslek Yüksekokulu inşaatına Pınarhisar Kaymakamlığı tarafından başlanan ve daha sonra </a:t>
            </a:r>
            <a:r>
              <a:rPr lang="tr-TR" dirty="0" err="1"/>
              <a:t>Pınarhisarlı</a:t>
            </a:r>
            <a:r>
              <a:rPr lang="tr-TR" dirty="0"/>
              <a:t> hayırsever işadamı Hüseyin KEÇECİ tarafından yaptırılan tamamlanan binasında 2009-2010 eğitim öğretim yılında faaliyetine başlamıştır. </a:t>
            </a:r>
            <a:endParaRPr lang="tr-TR" dirty="0" smtClean="0"/>
          </a:p>
        </p:txBody>
      </p:sp>
      <p:sp>
        <p:nvSpPr>
          <p:cNvPr id="2"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p14="http://schemas.microsoft.com/office/powerpoint/2010/main" val="1420722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Pınarhisar MYO 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6</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513426543"/>
              </p:ext>
            </p:extLst>
          </p:nvPr>
        </p:nvGraphicFramePr>
        <p:xfrm>
          <a:off x="496877" y="1556206"/>
          <a:ext cx="7940865" cy="5022295"/>
        </p:xfrm>
        <a:graphic>
          <a:graphicData uri="http://schemas.openxmlformats.org/drawingml/2006/table">
            <a:tbl>
              <a:tblPr firstRow="1" bandRow="1">
                <a:tableStyleId>{5940675A-B579-460E-94D1-54222C63F5DA}</a:tableStyleId>
              </a:tblPr>
              <a:tblGrid>
                <a:gridCol w="3363923"/>
                <a:gridCol w="4576942"/>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sz="2000" dirty="0" smtClean="0"/>
                        <a:t>BİRİMDEKİ BÖLÜMLER</a:t>
                      </a:r>
                      <a:endParaRPr lang="tr-TR" sz="2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Turizm ve Seyahat Hizmetleri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Aşçılık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Bilgi Yönetimi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Bilgisayar Programcılığı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Halkla İlişkiler ve Tanıtım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Kontrol ve Otomasyon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Medya ve İletişim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Turizm ve Otel İşletmeciliği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r>
                        <a:rPr lang="tr-TR" sz="1800" b="0" dirty="0" smtClean="0"/>
                        <a:t>Yapı Denetimi Programı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3781446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smtClean="0">
                <a:solidFill>
                  <a:srgbClr val="6666FF"/>
                </a:solidFill>
              </a:rPr>
              <a:t>Pınarhisar MYO </a:t>
            </a:r>
            <a:r>
              <a:rPr lang="tr-TR" spc="150" dirty="0" smtClean="0">
                <a:solidFill>
                  <a:srgbClr val="6666FF"/>
                </a:solidFill>
              </a:rPr>
              <a:t>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7</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2125008820"/>
              </p:ext>
            </p:extLst>
          </p:nvPr>
        </p:nvGraphicFramePr>
        <p:xfrm>
          <a:off x="496877" y="1556206"/>
          <a:ext cx="8990023" cy="4150375"/>
        </p:xfrm>
        <a:graphic>
          <a:graphicData uri="http://schemas.openxmlformats.org/drawingml/2006/table">
            <a:tbl>
              <a:tblPr firstRow="1" bandRow="1">
                <a:tableStyleId>{5940675A-B579-460E-94D1-54222C63F5DA}</a:tableStyleId>
              </a:tblPr>
              <a:tblGrid>
                <a:gridCol w="2512138"/>
                <a:gridCol w="6477885"/>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BİRİM DERSLİKLERİ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10</a:t>
                      </a:r>
                      <a:r>
                        <a:rPr lang="tr-TR" sz="1800" b="0" baseline="0" dirty="0" smtClean="0"/>
                        <a:t> adet sınıf bulunmaktadır. </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r>
                        <a:rPr lang="tr-TR" sz="1800" b="0" dirty="0" smtClean="0">
                          <a:solidFill>
                            <a:srgbClr val="002060"/>
                          </a:solidFill>
                        </a:rPr>
                        <a:t>KÜTÜPHANE</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1 adet bulunmaktadır. </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SPOR</a:t>
                      </a:r>
                      <a:r>
                        <a:rPr lang="tr-TR" sz="1800" b="0" baseline="0" dirty="0" smtClean="0">
                          <a:solidFill>
                            <a:srgbClr val="002060"/>
                          </a:solidFill>
                        </a:rPr>
                        <a:t> ALANLARI</a:t>
                      </a: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1 adet basketbol</a:t>
                      </a:r>
                      <a:r>
                        <a:rPr lang="tr-TR" sz="1800" b="0" baseline="0" dirty="0" smtClean="0"/>
                        <a:t> sahası (Okulun arka bahçesinde)</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t>1 adet masa</a:t>
                      </a:r>
                      <a:r>
                        <a:rPr lang="tr-TR" sz="1800" b="0" baseline="0" dirty="0" smtClean="0"/>
                        <a:t> tenisi (Okulun ön bahçesinde)</a:t>
                      </a:r>
                      <a:endParaRPr lang="tr-TR" sz="1800" b="0" dirty="0" smtClean="0"/>
                    </a:p>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a:t>
            </a:r>
            <a:r>
              <a:rPr lang="tr-TR" sz="1400" b="1" spc="310" dirty="0" smtClean="0">
                <a:solidFill>
                  <a:srgbClr val="003399"/>
                </a:solidFill>
              </a:rPr>
              <a:t>Otel İşletmeciliği Programı </a:t>
            </a:r>
            <a:r>
              <a:rPr lang="tr-TR" sz="1400" b="1" spc="150" dirty="0" smtClean="0">
                <a:solidFill>
                  <a:srgbClr val="003366"/>
                </a:solidFill>
              </a:rPr>
              <a:t>&amp; </a:t>
            </a:r>
            <a:r>
              <a:rPr lang="tr-TR" sz="1400" spc="150" dirty="0" smtClean="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767713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smtClean="0">
                <a:solidFill>
                  <a:srgbClr val="6666FF"/>
                </a:solidFill>
              </a:rPr>
              <a:t>Pınarhisar MYO </a:t>
            </a:r>
            <a:r>
              <a:rPr lang="tr-TR" spc="150" dirty="0" smtClean="0">
                <a:solidFill>
                  <a:srgbClr val="6666FF"/>
                </a:solidFill>
              </a:rPr>
              <a:t>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8</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2113688831"/>
              </p:ext>
            </p:extLst>
          </p:nvPr>
        </p:nvGraphicFramePr>
        <p:xfrm>
          <a:off x="496877" y="1556206"/>
          <a:ext cx="10475923" cy="4237494"/>
        </p:xfrm>
        <a:graphic>
          <a:graphicData uri="http://schemas.openxmlformats.org/drawingml/2006/table">
            <a:tbl>
              <a:tblPr firstRow="1" bandRow="1">
                <a:tableStyleId>{5940675A-B579-460E-94D1-54222C63F5DA}</a:tableStyleId>
              </a:tblPr>
              <a:tblGrid>
                <a:gridCol w="3314118"/>
                <a:gridCol w="7161805"/>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LABORATUVAR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285750" indent="-285750" algn="l">
                        <a:buFontTx/>
                        <a:buChar char="-"/>
                      </a:pPr>
                      <a:r>
                        <a:rPr lang="tr-TR" sz="1800" b="0" dirty="0" smtClean="0"/>
                        <a:t>3</a:t>
                      </a:r>
                      <a:r>
                        <a:rPr lang="tr-TR" sz="1800" b="0" baseline="0" dirty="0" smtClean="0"/>
                        <a:t> adet bilgisayar laboratuvarı</a:t>
                      </a:r>
                    </a:p>
                    <a:p>
                      <a:pPr marL="285750" indent="-285750" algn="l">
                        <a:buFontTx/>
                        <a:buChar char="-"/>
                      </a:pPr>
                      <a:r>
                        <a:rPr lang="tr-TR" sz="1800" b="0" baseline="0" dirty="0" smtClean="0"/>
                        <a:t>1 adet mutfak atölyesi</a:t>
                      </a:r>
                    </a:p>
                    <a:p>
                      <a:pPr marL="285750" indent="-285750" algn="l">
                        <a:buFontTx/>
                        <a:buChar char="-"/>
                      </a:pPr>
                      <a:r>
                        <a:rPr lang="tr-TR" sz="1800" b="0" baseline="0" dirty="0" smtClean="0"/>
                        <a:t>1 adet uygulama restoranı</a:t>
                      </a:r>
                    </a:p>
                    <a:p>
                      <a:pPr marL="285750" indent="-285750" algn="l">
                        <a:buFontTx/>
                        <a:buChar char="-"/>
                      </a:pPr>
                      <a:r>
                        <a:rPr lang="tr-TR" sz="1800" b="0" baseline="0" dirty="0" smtClean="0"/>
                        <a:t>1 adet elektrik laboratuvarı bulunmaktadır. </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DİNLENME</a:t>
                      </a:r>
                      <a:r>
                        <a:rPr lang="tr-TR" sz="1800" b="0" baseline="0" dirty="0" smtClean="0">
                          <a:solidFill>
                            <a:srgbClr val="002060"/>
                          </a:solidFill>
                        </a:rPr>
                        <a:t> ALANLARI</a:t>
                      </a: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285750" indent="-285750" algn="just">
                        <a:buFontTx/>
                        <a:buChar char="-"/>
                      </a:pPr>
                      <a:r>
                        <a:rPr lang="tr-TR" sz="1800" b="0" dirty="0" smtClean="0"/>
                        <a:t>Okulun</a:t>
                      </a:r>
                      <a:r>
                        <a:rPr lang="tr-TR" sz="1800" b="0" baseline="0" dirty="0" smtClean="0"/>
                        <a:t> ön bahçesinde çardaklar bulunmaktadır. </a:t>
                      </a:r>
                    </a:p>
                    <a:p>
                      <a:pPr marL="285750" indent="-285750" algn="just">
                        <a:buFontTx/>
                        <a:buChar char="-"/>
                      </a:pPr>
                      <a:endParaRPr lang="tr-TR" sz="1800" b="0" baseline="0" dirty="0" smtClean="0"/>
                    </a:p>
                    <a:p>
                      <a:pPr marL="285750" indent="-285750" algn="just">
                        <a:buFontTx/>
                        <a:buChar char="-"/>
                      </a:pPr>
                      <a:r>
                        <a:rPr lang="tr-TR" sz="1800" b="0" baseline="0" dirty="0" smtClean="0"/>
                        <a:t>1 adet kantin bulunmaktadır. </a:t>
                      </a:r>
                      <a:endParaRPr lang="tr-TR" sz="1800" b="0" baseline="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YEMEKHANE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285750" indent="-285750" algn="l">
                        <a:buFontTx/>
                        <a:buChar char="-"/>
                      </a:pPr>
                      <a:r>
                        <a:rPr lang="tr-TR" sz="1800" b="0" baseline="0" dirty="0" smtClean="0"/>
                        <a:t>Öğle ve akşam yemeklerinin verildiği 1 adet yemekhane bulunmaktadır.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1460182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smtClean="0">
                <a:solidFill>
                  <a:srgbClr val="6666FF"/>
                </a:solidFill>
              </a:rPr>
              <a:t>Pınarhisar MYO </a:t>
            </a:r>
            <a:r>
              <a:rPr lang="tr-TR" spc="150" dirty="0" smtClean="0">
                <a:solidFill>
                  <a:srgbClr val="6666FF"/>
                </a:solidFill>
              </a:rPr>
              <a:t>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722598"/>
            <a:ext cx="3300972" cy="246221"/>
          </a:xfrm>
          <a:prstGeom prst="rect">
            <a:avLst/>
          </a:prstGeom>
        </p:spPr>
        <p:txBody>
          <a:bodyPr wrap="square" lIns="0" tIns="0" rIns="0" bIns="0" anchor="ctr" anchorCtr="0">
            <a:spAutoFit/>
          </a:bodyPr>
          <a:lstStyle/>
          <a:p>
            <a:pPr marL="266700" marR="0" lvl="0" indent="-180975" defTabSz="914400" eaLnBrk="1" fontAlgn="auto" latinLnBrk="0" hangingPunct="1">
              <a:lnSpc>
                <a:spcPct val="100000"/>
              </a:lnSpc>
              <a:spcBef>
                <a:spcPts val="1200"/>
              </a:spcBef>
              <a:spcAft>
                <a:spcPts val="600"/>
              </a:spcAft>
              <a:buClrTx/>
              <a:buSzTx/>
              <a:buFontTx/>
              <a:buNone/>
              <a:tabLst/>
              <a:defRPr/>
            </a:pP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t>9</a:t>
            </a:fld>
            <a:endParaRPr lang="tr-TR" sz="1600" b="1" spc="150" dirty="0">
              <a:solidFill>
                <a:schemeClr val="bg1"/>
              </a:solidFill>
            </a:endParaRPr>
          </a:p>
        </p:txBody>
      </p:sp>
      <p:sp>
        <p:nvSpPr>
          <p:cNvPr id="11" name="Dikdörtgen 10"/>
          <p:cNvSpPr/>
          <p:nvPr/>
        </p:nvSpPr>
        <p:spPr>
          <a:xfrm>
            <a:off x="196800" y="319159"/>
            <a:ext cx="609605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p14="http://schemas.microsoft.com/office/powerpoint/2010/main" val="758133663"/>
              </p:ext>
            </p:extLst>
          </p:nvPr>
        </p:nvGraphicFramePr>
        <p:xfrm>
          <a:off x="496877" y="1556206"/>
          <a:ext cx="9218623" cy="5022295"/>
        </p:xfrm>
        <a:graphic>
          <a:graphicData uri="http://schemas.openxmlformats.org/drawingml/2006/table">
            <a:tbl>
              <a:tblPr firstRow="1" bandRow="1">
                <a:tableStyleId>{5940675A-B579-460E-94D1-54222C63F5DA}</a:tableStyleId>
              </a:tblPr>
              <a:tblGrid>
                <a:gridCol w="3897323"/>
                <a:gridCol w="5321300"/>
              </a:tblGrid>
              <a:tr h="486295">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504000">
                <a:tc>
                  <a:txBody>
                    <a:bodyPr/>
                    <a:lstStyle/>
                    <a:p>
                      <a:r>
                        <a:rPr lang="tr-TR" b="1" dirty="0" smtClean="0"/>
                        <a:t>AKADEMİK PERSONEL</a:t>
                      </a:r>
                      <a:endParaRPr lang="tr-TR"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tr-T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r>
                        <a:rPr lang="tr-TR" sz="1800" b="0" dirty="0" smtClean="0">
                          <a:solidFill>
                            <a:srgbClr val="002060"/>
                          </a:solidFill>
                        </a:rPr>
                        <a:t>TURİZM VE SEYAHAT</a:t>
                      </a:r>
                      <a:r>
                        <a:rPr lang="tr-TR" sz="1800" b="0" baseline="0" dirty="0" smtClean="0">
                          <a:solidFill>
                            <a:srgbClr val="002060"/>
                          </a:solidFill>
                        </a:rPr>
                        <a:t> HİZMETLERİ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smtClean="0">
                          <a:solidFill>
                            <a:schemeClr val="tx1"/>
                          </a:solidFill>
                          <a:effectLst/>
                          <a:latin typeface="+mn-lt"/>
                          <a:ea typeface="+mn-ea"/>
                          <a:cs typeface="+mn-cs"/>
                        </a:rPr>
                        <a:t>Dr. </a:t>
                      </a: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Üyesi Aydın ÜNAL (Bölüm Bşk. V.)</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Gülay ÇAKIR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İbrahim Alpay YILMAZ</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tx1"/>
                          </a:solidFill>
                          <a:effectLst/>
                          <a:latin typeface="+mn-lt"/>
                          <a:ea typeface="+mn-ea"/>
                          <a:cs typeface="+mn-cs"/>
                        </a:rPr>
                        <a:t>Öğr</a:t>
                      </a:r>
                      <a:r>
                        <a:rPr lang="tr-TR" sz="1800" b="0" i="0" kern="1200" dirty="0" smtClean="0">
                          <a:solidFill>
                            <a:schemeClr val="tx1"/>
                          </a:solidFill>
                          <a:effectLst/>
                          <a:latin typeface="+mn-lt"/>
                          <a:ea typeface="+mn-ea"/>
                          <a:cs typeface="+mn-cs"/>
                        </a:rPr>
                        <a:t>. Gör Ayşe Gözde YAŞAR ALTUNEL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endParaRPr lang="tr-TR"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algn="l"/>
                      <a:r>
                        <a:rPr lang="tr-TR" sz="1800" b="0" dirty="0" smtClean="0">
                          <a:solidFill>
                            <a:srgbClr val="002060"/>
                          </a:solidFill>
                        </a:rPr>
                        <a:t>AŞÇILIK</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err="1" smtClean="0"/>
                        <a:t>Öğr</a:t>
                      </a:r>
                      <a:r>
                        <a:rPr lang="tr-TR" sz="1800" b="0" dirty="0" smtClean="0"/>
                        <a:t>. Gör. Aykut AYBAŞ</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just" defTabSz="457243" rtl="0" eaLnBrk="1" fontAlgn="auto" latinLnBrk="0" hangingPunct="1">
                        <a:lnSpc>
                          <a:spcPct val="100000"/>
                        </a:lnSpc>
                        <a:spcBef>
                          <a:spcPts val="0"/>
                        </a:spcBef>
                        <a:spcAft>
                          <a:spcPts val="0"/>
                        </a:spcAft>
                        <a:buClrTx/>
                        <a:buSzTx/>
                        <a:buFontTx/>
                        <a:buNone/>
                        <a:tabLst/>
                        <a:defRPr/>
                      </a:pPr>
                      <a:r>
                        <a:rPr lang="tr-TR" sz="1800" b="0" dirty="0" err="1" smtClean="0"/>
                        <a:t>Öğr</a:t>
                      </a:r>
                      <a:r>
                        <a:rPr lang="tr-TR" sz="1800" b="0" dirty="0" smtClean="0"/>
                        <a:t>. Gör. Mehmet Selman BAYINDIR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04000">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
        <p:nvSpPr>
          <p:cNvPr id="12" name="Dikdörtgen 11"/>
          <p:cNvSpPr/>
          <p:nvPr/>
        </p:nvSpPr>
        <p:spPr>
          <a:xfrm>
            <a:off x="196800" y="319159"/>
            <a:ext cx="927740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lvl="0" indent="266700" defTabSz="466768"/>
            <a:r>
              <a:rPr lang="tr-TR" sz="1400" b="1" spc="310" dirty="0">
                <a:solidFill>
                  <a:srgbClr val="003399"/>
                </a:solidFill>
              </a:rPr>
              <a:t>Turizm ve Otel İşletmeciliği Programı </a:t>
            </a:r>
            <a:r>
              <a:rPr lang="tr-TR" sz="1400" b="1" spc="150" dirty="0">
                <a:solidFill>
                  <a:srgbClr val="003366"/>
                </a:solidFill>
              </a:rPr>
              <a:t>&amp; </a:t>
            </a:r>
            <a:r>
              <a:rPr lang="tr-TR" sz="1400" spc="150" dirty="0">
                <a:solidFill>
                  <a:srgbClr val="6666FF"/>
                </a:solidFill>
              </a:rPr>
              <a:t>Oryantasyon Programı</a:t>
            </a:r>
            <a:endParaRPr lang="tr-TR" sz="1400" spc="150" dirty="0">
              <a:solidFill>
                <a:srgbClr val="6666FF"/>
              </a:solidFill>
            </a:endParaRPr>
          </a:p>
        </p:txBody>
      </p:sp>
    </p:spTree>
    <p:extLst>
      <p:ext uri="{BB962C8B-B14F-4D97-AF65-F5344CB8AC3E}">
        <p14:creationId xmlns:p14="http://schemas.microsoft.com/office/powerpoint/2010/main" val="707720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spDef>
      <a:spPr>
        <a:solidFill>
          <a:schemeClr val="accent1">
            <a:lumMod val="60000"/>
            <a:lumOff val="40000"/>
            <a:alpha val="71000"/>
          </a:schemeClr>
        </a:solidFill>
        <a:ln/>
      </a:spPr>
      <a:bodyPr rtlCol="0" anchor="ctr"/>
      <a:lstStyle>
        <a:defPPr algn="ctr">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267111</TotalTime>
  <Words>2153</Words>
  <Application>Microsoft Macintosh PowerPoint</Application>
  <PresentationFormat>Custom</PresentationFormat>
  <Paragraphs>445</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aaiseri</dc:creator>
  <cp:lastModifiedBy>ali</cp:lastModifiedBy>
  <cp:revision>2067</cp:revision>
  <cp:lastPrinted>2019-04-26T07:36:03Z</cp:lastPrinted>
  <dcterms:created xsi:type="dcterms:W3CDTF">2014-09-29T20:35:55Z</dcterms:created>
  <dcterms:modified xsi:type="dcterms:W3CDTF">2019-09-19T10:58:34Z</dcterms:modified>
</cp:coreProperties>
</file>